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6"/>
  </p:notesMasterIdLst>
  <p:sldIdLst>
    <p:sldId id="273" r:id="rId2"/>
    <p:sldId id="274" r:id="rId3"/>
    <p:sldId id="275" r:id="rId4"/>
    <p:sldId id="276" r:id="rId5"/>
    <p:sldId id="277" r:id="rId6"/>
    <p:sldId id="278" r:id="rId7"/>
    <p:sldId id="279" r:id="rId8"/>
    <p:sldId id="280" r:id="rId9"/>
    <p:sldId id="281" r:id="rId10"/>
    <p:sldId id="282" r:id="rId11"/>
    <p:sldId id="283" r:id="rId12"/>
    <p:sldId id="284" r:id="rId13"/>
    <p:sldId id="285" r:id="rId14"/>
    <p:sldId id="286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200FF"/>
    <a:srgbClr val="EAE0D8"/>
    <a:srgbClr val="D3DEE6"/>
    <a:srgbClr val="DAE9F6"/>
    <a:srgbClr val="FFC002"/>
    <a:srgbClr val="FC9509"/>
    <a:srgbClr val="F1EDD5"/>
    <a:srgbClr val="FFE5E5"/>
    <a:srgbClr val="5CBD54"/>
    <a:srgbClr val="E5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304"/>
    <p:restoredTop sz="96512"/>
  </p:normalViewPr>
  <p:slideViewPr>
    <p:cSldViewPr snapToGrid="0">
      <p:cViewPr varScale="1">
        <p:scale>
          <a:sx n="110" d="100"/>
          <a:sy n="110" d="100"/>
        </p:scale>
        <p:origin x="176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6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4BF7DF-14E5-6747-8F34-2CE7E83299DF}" type="datetimeFigureOut">
              <a:rPr lang="en-SA" smtClean="0"/>
              <a:t>31/05/2025 R</a:t>
            </a:fld>
            <a:endParaRPr lang="en-S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779B67-CF30-6C4E-86C7-B9D2A46AA2AE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31325724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779B67-CF30-6C4E-86C7-B9D2A46AA2AE}" type="slidenum">
              <a:rPr lang="en-SA" smtClean="0"/>
              <a:t>1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31035750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779B67-CF30-6C4E-86C7-B9D2A46AA2AE}" type="slidenum">
              <a:rPr lang="en-SA" smtClean="0"/>
              <a:t>2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20078789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58065-0056-114C-8944-B49CF5B23474}" type="datetimeFigureOut">
              <a:rPr lang="en-SA" smtClean="0"/>
              <a:t>31/05/2025 R</a:t>
            </a:fld>
            <a:endParaRPr lang="en-S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51F4F-07A9-3A4F-A3DD-33CE6F1C8CD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536197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58065-0056-114C-8944-B49CF5B23474}" type="datetimeFigureOut">
              <a:rPr lang="en-SA" smtClean="0"/>
              <a:t>31/05/2025 R</a:t>
            </a:fld>
            <a:endParaRPr lang="en-S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51F4F-07A9-3A4F-A3DD-33CE6F1C8CD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17564588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58065-0056-114C-8944-B49CF5B23474}" type="datetimeFigureOut">
              <a:rPr lang="en-SA" smtClean="0"/>
              <a:t>31/05/2025 R</a:t>
            </a:fld>
            <a:endParaRPr lang="en-S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51F4F-07A9-3A4F-A3DD-33CE6F1C8CD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2997341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58065-0056-114C-8944-B49CF5B23474}" type="datetimeFigureOut">
              <a:rPr lang="en-SA" smtClean="0"/>
              <a:t>31/05/2025 R</a:t>
            </a:fld>
            <a:endParaRPr lang="en-S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51F4F-07A9-3A4F-A3DD-33CE6F1C8CD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6147204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58065-0056-114C-8944-B49CF5B23474}" type="datetimeFigureOut">
              <a:rPr lang="en-SA" smtClean="0"/>
              <a:t>31/05/2025 R</a:t>
            </a:fld>
            <a:endParaRPr lang="en-S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51F4F-07A9-3A4F-A3DD-33CE6F1C8CD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10309726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58065-0056-114C-8944-B49CF5B23474}" type="datetimeFigureOut">
              <a:rPr lang="en-SA" smtClean="0"/>
              <a:t>31/05/2025 R</a:t>
            </a:fld>
            <a:endParaRPr lang="en-S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51F4F-07A9-3A4F-A3DD-33CE6F1C8CD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11472767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58065-0056-114C-8944-B49CF5B23474}" type="datetimeFigureOut">
              <a:rPr lang="en-SA" smtClean="0"/>
              <a:t>31/05/2025 R</a:t>
            </a:fld>
            <a:endParaRPr lang="en-S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51F4F-07A9-3A4F-A3DD-33CE6F1C8CD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16410668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58065-0056-114C-8944-B49CF5B23474}" type="datetimeFigureOut">
              <a:rPr lang="en-SA" smtClean="0"/>
              <a:t>31/05/2025 R</a:t>
            </a:fld>
            <a:endParaRPr lang="en-S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51F4F-07A9-3A4F-A3DD-33CE6F1C8CD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4398466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58065-0056-114C-8944-B49CF5B23474}" type="datetimeFigureOut">
              <a:rPr lang="en-SA" smtClean="0"/>
              <a:t>31/05/2025 R</a:t>
            </a:fld>
            <a:endParaRPr lang="en-S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51F4F-07A9-3A4F-A3DD-33CE6F1C8CD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40466517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58065-0056-114C-8944-B49CF5B23474}" type="datetimeFigureOut">
              <a:rPr lang="en-SA" smtClean="0"/>
              <a:t>31/05/2025 R</a:t>
            </a:fld>
            <a:endParaRPr lang="en-S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51F4F-07A9-3A4F-A3DD-33CE6F1C8CD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29104805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58065-0056-114C-8944-B49CF5B23474}" type="datetimeFigureOut">
              <a:rPr lang="en-SA" smtClean="0"/>
              <a:t>31/05/2025 R</a:t>
            </a:fld>
            <a:endParaRPr lang="en-S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51F4F-07A9-3A4F-A3DD-33CE6F1C8CD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4163222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F58065-0056-114C-8944-B49CF5B23474}" type="datetimeFigureOut">
              <a:rPr lang="en-SA" smtClean="0"/>
              <a:t>31/05/2025 R</a:t>
            </a:fld>
            <a:endParaRPr lang="en-S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E51F4F-07A9-3A4F-A3DD-33CE6F1C8CD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2028391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3" Type="http://schemas.openxmlformats.org/officeDocument/2006/relationships/image" Target="../media/image5.emf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11" Type="http://schemas.openxmlformats.org/officeDocument/2006/relationships/image" Target="../media/image13.emf"/><Relationship Id="rId5" Type="http://schemas.openxmlformats.org/officeDocument/2006/relationships/image" Target="../media/image7.emf"/><Relationship Id="rId10" Type="http://schemas.openxmlformats.org/officeDocument/2006/relationships/image" Target="../media/image12.emf"/><Relationship Id="rId4" Type="http://schemas.openxmlformats.org/officeDocument/2006/relationships/image" Target="../media/image6.emf"/><Relationship Id="rId9" Type="http://schemas.openxmlformats.org/officeDocument/2006/relationships/image" Target="../media/image11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15.emf"/><Relationship Id="rId7" Type="http://schemas.openxmlformats.org/officeDocument/2006/relationships/image" Target="../media/image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emf"/><Relationship Id="rId5" Type="http://schemas.openxmlformats.org/officeDocument/2006/relationships/image" Target="../media/image17.emf"/><Relationship Id="rId4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6">
            <a:extLst>
              <a:ext uri="{FF2B5EF4-FFF2-40B4-BE49-F238E27FC236}">
                <a16:creationId xmlns:a16="http://schemas.microsoft.com/office/drawing/2014/main" id="{21E82F7A-030B-7BF2-C052-8D9FAF3B0DC5}"/>
              </a:ext>
            </a:extLst>
          </p:cNvPr>
          <p:cNvSpPr/>
          <p:nvPr/>
        </p:nvSpPr>
        <p:spPr>
          <a:xfrm>
            <a:off x="4350138" y="1408052"/>
            <a:ext cx="3491725" cy="3491725"/>
          </a:xfrm>
          <a:prstGeom prst="ellipse">
            <a:avLst/>
          </a:prstGeom>
          <a:gradFill flip="none" rotWithShape="1">
            <a:gsLst>
              <a:gs pos="45000">
                <a:srgbClr val="0FA9DD">
                  <a:alpha val="0"/>
                </a:srgbClr>
              </a:gs>
              <a:gs pos="0">
                <a:schemeClr val="accent2">
                  <a:lumMod val="20000"/>
                  <a:lumOff val="80000"/>
                </a:schemeClr>
              </a:gs>
              <a:gs pos="100000">
                <a:schemeClr val="accent5">
                  <a:lumMod val="40000"/>
                  <a:lumOff val="6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61000">
                  <a:schemeClr val="accent4">
                    <a:lumMod val="20000"/>
                    <a:lumOff val="80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6200000" scaled="1"/>
              <a:tileRect/>
            </a:gra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spc="300" dirty="0">
              <a:gradFill flip="none" rotWithShape="1">
                <a:gsLst>
                  <a:gs pos="0">
                    <a:srgbClr val="8797ED"/>
                  </a:gs>
                  <a:gs pos="56000">
                    <a:schemeClr val="accent1">
                      <a:lumMod val="5000"/>
                      <a:lumOff val="95000"/>
                    </a:scheme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</p:txBody>
      </p:sp>
      <p:grpSp>
        <p:nvGrpSpPr>
          <p:cNvPr id="9" name="组合 11">
            <a:extLst>
              <a:ext uri="{FF2B5EF4-FFF2-40B4-BE49-F238E27FC236}">
                <a16:creationId xmlns:a16="http://schemas.microsoft.com/office/drawing/2014/main" id="{CAC04661-836E-1C68-5ED4-53135479B689}"/>
              </a:ext>
            </a:extLst>
          </p:cNvPr>
          <p:cNvGrpSpPr/>
          <p:nvPr/>
        </p:nvGrpSpPr>
        <p:grpSpPr>
          <a:xfrm>
            <a:off x="606834" y="1151762"/>
            <a:ext cx="4066655" cy="1375169"/>
            <a:chOff x="531811" y="1842354"/>
            <a:chExt cx="4066655" cy="1375169"/>
          </a:xfrm>
        </p:grpSpPr>
        <p:sp>
          <p:nvSpPr>
            <p:cNvPr id="10" name="椭圆 7">
              <a:extLst>
                <a:ext uri="{FF2B5EF4-FFF2-40B4-BE49-F238E27FC236}">
                  <a16:creationId xmlns:a16="http://schemas.microsoft.com/office/drawing/2014/main" id="{7E722211-17BC-33FA-4647-656E32635B46}"/>
                </a:ext>
              </a:extLst>
            </p:cNvPr>
            <p:cNvSpPr/>
            <p:nvPr/>
          </p:nvSpPr>
          <p:spPr>
            <a:xfrm>
              <a:off x="4279046" y="2898103"/>
              <a:ext cx="319420" cy="31942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</a:schemeClr>
                </a:gs>
                <a:gs pos="50000">
                  <a:schemeClr val="accent1">
                    <a:lumMod val="60000"/>
                    <a:lumOff val="40000"/>
                    <a:tint val="44500"/>
                    <a:satMod val="160000"/>
                  </a:schemeClr>
                </a:gs>
                <a:gs pos="100000">
                  <a:srgbClr val="00B0F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endParaRPr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2AE9F0CE-8C1C-F652-D8B9-338FF6449A27}"/>
                </a:ext>
              </a:extLst>
            </p:cNvPr>
            <p:cNvSpPr/>
            <p:nvPr/>
          </p:nvSpPr>
          <p:spPr>
            <a:xfrm>
              <a:off x="531811" y="1842354"/>
              <a:ext cx="3805653" cy="1105556"/>
            </a:xfrm>
            <a:custGeom>
              <a:avLst/>
              <a:gdLst>
                <a:gd name="connsiteX0" fmla="*/ 3630168 w 3630168"/>
                <a:gd name="connsiteY0" fmla="*/ 301752 h 301752"/>
                <a:gd name="connsiteX1" fmla="*/ 3328416 w 3630168"/>
                <a:gd name="connsiteY1" fmla="*/ 0 h 301752"/>
                <a:gd name="connsiteX2" fmla="*/ 0 w 3630168"/>
                <a:gd name="connsiteY2" fmla="*/ 0 h 301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30168" h="301752">
                  <a:moveTo>
                    <a:pt x="3630168" y="301752"/>
                  </a:moveTo>
                  <a:lnTo>
                    <a:pt x="3328416" y="0"/>
                  </a:ln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" name="组合 12">
            <a:extLst>
              <a:ext uri="{FF2B5EF4-FFF2-40B4-BE49-F238E27FC236}">
                <a16:creationId xmlns:a16="http://schemas.microsoft.com/office/drawing/2014/main" id="{D54F0BCA-A97B-6E18-BEC4-CBCD8D6D078F}"/>
              </a:ext>
            </a:extLst>
          </p:cNvPr>
          <p:cNvGrpSpPr/>
          <p:nvPr/>
        </p:nvGrpSpPr>
        <p:grpSpPr>
          <a:xfrm flipV="1">
            <a:off x="541825" y="3780899"/>
            <a:ext cx="4131664" cy="319420"/>
            <a:chOff x="466802" y="2898103"/>
            <a:chExt cx="4131664" cy="319420"/>
          </a:xfrm>
        </p:grpSpPr>
        <p:sp>
          <p:nvSpPr>
            <p:cNvPr id="15" name="椭圆 13">
              <a:extLst>
                <a:ext uri="{FF2B5EF4-FFF2-40B4-BE49-F238E27FC236}">
                  <a16:creationId xmlns:a16="http://schemas.microsoft.com/office/drawing/2014/main" id="{ADA793F1-CBD3-01D9-E0EE-3F48BF7D4821}"/>
                </a:ext>
              </a:extLst>
            </p:cNvPr>
            <p:cNvSpPr/>
            <p:nvPr/>
          </p:nvSpPr>
          <p:spPr>
            <a:xfrm>
              <a:off x="4279046" y="2898103"/>
              <a:ext cx="319420" cy="31942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</a:schemeClr>
                </a:gs>
                <a:gs pos="50000">
                  <a:schemeClr val="accent1">
                    <a:lumMod val="60000"/>
                    <a:lumOff val="40000"/>
                    <a:tint val="44500"/>
                    <a:satMod val="160000"/>
                  </a:schemeClr>
                </a:gs>
                <a:gs pos="100000">
                  <a:srgbClr val="00B0F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endParaRPr>
            </a:p>
          </p:txBody>
        </p:sp>
        <p:sp>
          <p:nvSpPr>
            <p:cNvPr id="16" name="任意多边形: 形状 14">
              <a:extLst>
                <a:ext uri="{FF2B5EF4-FFF2-40B4-BE49-F238E27FC236}">
                  <a16:creationId xmlns:a16="http://schemas.microsoft.com/office/drawing/2014/main" id="{F186A1CF-80E3-9D4E-22EB-78BB734570D9}"/>
                </a:ext>
              </a:extLst>
            </p:cNvPr>
            <p:cNvSpPr/>
            <p:nvPr/>
          </p:nvSpPr>
          <p:spPr>
            <a:xfrm>
              <a:off x="466802" y="2902192"/>
              <a:ext cx="3870662" cy="45719"/>
            </a:xfrm>
            <a:custGeom>
              <a:avLst/>
              <a:gdLst>
                <a:gd name="connsiteX0" fmla="*/ 3630168 w 3630168"/>
                <a:gd name="connsiteY0" fmla="*/ 301752 h 301752"/>
                <a:gd name="connsiteX1" fmla="*/ 3328416 w 3630168"/>
                <a:gd name="connsiteY1" fmla="*/ 0 h 301752"/>
                <a:gd name="connsiteX2" fmla="*/ 0 w 3630168"/>
                <a:gd name="connsiteY2" fmla="*/ 0 h 301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30168" h="301752">
                  <a:moveTo>
                    <a:pt x="3630168" y="301752"/>
                  </a:moveTo>
                  <a:lnTo>
                    <a:pt x="3328416" y="0"/>
                  </a:ln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" name="组合 23">
            <a:extLst>
              <a:ext uri="{FF2B5EF4-FFF2-40B4-BE49-F238E27FC236}">
                <a16:creationId xmlns:a16="http://schemas.microsoft.com/office/drawing/2014/main" id="{0C70213B-6DB8-11A1-7673-8184E9A78F2D}"/>
              </a:ext>
            </a:extLst>
          </p:cNvPr>
          <p:cNvGrpSpPr/>
          <p:nvPr/>
        </p:nvGrpSpPr>
        <p:grpSpPr>
          <a:xfrm flipH="1">
            <a:off x="7518511" y="1355892"/>
            <a:ext cx="3891170" cy="1175707"/>
            <a:chOff x="707296" y="2041816"/>
            <a:chExt cx="3891170" cy="1175707"/>
          </a:xfrm>
        </p:grpSpPr>
        <p:sp>
          <p:nvSpPr>
            <p:cNvPr id="20" name="椭圆 25">
              <a:extLst>
                <a:ext uri="{FF2B5EF4-FFF2-40B4-BE49-F238E27FC236}">
                  <a16:creationId xmlns:a16="http://schemas.microsoft.com/office/drawing/2014/main" id="{7959838C-1705-DF2C-6810-D88BF232506E}"/>
                </a:ext>
              </a:extLst>
            </p:cNvPr>
            <p:cNvSpPr/>
            <p:nvPr/>
          </p:nvSpPr>
          <p:spPr>
            <a:xfrm>
              <a:off x="4279046" y="2898103"/>
              <a:ext cx="319420" cy="319420"/>
            </a:xfrm>
            <a:prstGeom prst="ellipse">
              <a:avLst/>
            </a:prstGeom>
            <a:gradFill flip="none" rotWithShape="1">
              <a:gsLst>
                <a:gs pos="0">
                  <a:schemeClr val="accent2">
                    <a:lumMod val="20000"/>
                    <a:lumOff val="80000"/>
                  </a:schemeClr>
                </a:gs>
                <a:gs pos="50000">
                  <a:schemeClr val="accent1">
                    <a:lumMod val="60000"/>
                    <a:lumOff val="40000"/>
                    <a:tint val="44500"/>
                    <a:satMod val="160000"/>
                  </a:schemeClr>
                </a:gs>
                <a:gs pos="100000">
                  <a:srgbClr val="00B0F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endParaRPr>
            </a:p>
          </p:txBody>
        </p:sp>
        <p:sp>
          <p:nvSpPr>
            <p:cNvPr id="21" name="任意多边形: 形状 26">
              <a:extLst>
                <a:ext uri="{FF2B5EF4-FFF2-40B4-BE49-F238E27FC236}">
                  <a16:creationId xmlns:a16="http://schemas.microsoft.com/office/drawing/2014/main" id="{25911A60-FBE3-B296-05B1-22069BC29AAC}"/>
                </a:ext>
              </a:extLst>
            </p:cNvPr>
            <p:cNvSpPr/>
            <p:nvPr/>
          </p:nvSpPr>
          <p:spPr>
            <a:xfrm>
              <a:off x="707296" y="2041816"/>
              <a:ext cx="3630168" cy="906093"/>
            </a:xfrm>
            <a:custGeom>
              <a:avLst/>
              <a:gdLst>
                <a:gd name="connsiteX0" fmla="*/ 3630168 w 3630168"/>
                <a:gd name="connsiteY0" fmla="*/ 301752 h 301752"/>
                <a:gd name="connsiteX1" fmla="*/ 3328416 w 3630168"/>
                <a:gd name="connsiteY1" fmla="*/ 0 h 301752"/>
                <a:gd name="connsiteX2" fmla="*/ 0 w 3630168"/>
                <a:gd name="connsiteY2" fmla="*/ 0 h 301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30168" h="301752">
                  <a:moveTo>
                    <a:pt x="3630168" y="301752"/>
                  </a:moveTo>
                  <a:lnTo>
                    <a:pt x="3328416" y="0"/>
                  </a:ln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" name="组合 29">
            <a:extLst>
              <a:ext uri="{FF2B5EF4-FFF2-40B4-BE49-F238E27FC236}">
                <a16:creationId xmlns:a16="http://schemas.microsoft.com/office/drawing/2014/main" id="{9D9FD763-3081-4763-E55C-5999AFC4AAC4}"/>
              </a:ext>
            </a:extLst>
          </p:cNvPr>
          <p:cNvGrpSpPr/>
          <p:nvPr/>
        </p:nvGrpSpPr>
        <p:grpSpPr>
          <a:xfrm flipH="1" flipV="1">
            <a:off x="7518511" y="3785567"/>
            <a:ext cx="3704660" cy="409693"/>
            <a:chOff x="893806" y="2807830"/>
            <a:chExt cx="3704660" cy="409693"/>
          </a:xfrm>
        </p:grpSpPr>
        <p:sp>
          <p:nvSpPr>
            <p:cNvPr id="25" name="椭圆 30">
              <a:extLst>
                <a:ext uri="{FF2B5EF4-FFF2-40B4-BE49-F238E27FC236}">
                  <a16:creationId xmlns:a16="http://schemas.microsoft.com/office/drawing/2014/main" id="{13026CC1-C9EA-F9C4-7D61-B081ACAB6201}"/>
                </a:ext>
              </a:extLst>
            </p:cNvPr>
            <p:cNvSpPr/>
            <p:nvPr/>
          </p:nvSpPr>
          <p:spPr>
            <a:xfrm>
              <a:off x="4279046" y="2898103"/>
              <a:ext cx="319420" cy="319420"/>
            </a:xfrm>
            <a:prstGeom prst="ellipse">
              <a:avLst/>
            </a:prstGeom>
            <a:gradFill flip="none" rotWithShape="1">
              <a:gsLst>
                <a:gs pos="0">
                  <a:schemeClr val="accent2">
                    <a:lumMod val="20000"/>
                    <a:lumOff val="80000"/>
                  </a:schemeClr>
                </a:gs>
                <a:gs pos="50000">
                  <a:schemeClr val="accent1">
                    <a:lumMod val="60000"/>
                    <a:lumOff val="40000"/>
                    <a:tint val="44500"/>
                    <a:satMod val="160000"/>
                  </a:schemeClr>
                </a:gs>
                <a:gs pos="100000">
                  <a:srgbClr val="00B0F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endParaRPr>
            </a:p>
          </p:txBody>
        </p:sp>
        <p:sp>
          <p:nvSpPr>
            <p:cNvPr id="26" name="任意多边形: 形状 31">
              <a:extLst>
                <a:ext uri="{FF2B5EF4-FFF2-40B4-BE49-F238E27FC236}">
                  <a16:creationId xmlns:a16="http://schemas.microsoft.com/office/drawing/2014/main" id="{8C258110-0937-2915-7D4C-BAC6839A2FFC}"/>
                </a:ext>
              </a:extLst>
            </p:cNvPr>
            <p:cNvSpPr/>
            <p:nvPr/>
          </p:nvSpPr>
          <p:spPr>
            <a:xfrm>
              <a:off x="893806" y="2807830"/>
              <a:ext cx="3443658" cy="140080"/>
            </a:xfrm>
            <a:custGeom>
              <a:avLst/>
              <a:gdLst>
                <a:gd name="connsiteX0" fmla="*/ 3630168 w 3630168"/>
                <a:gd name="connsiteY0" fmla="*/ 301752 h 301752"/>
                <a:gd name="connsiteX1" fmla="*/ 3328416 w 3630168"/>
                <a:gd name="connsiteY1" fmla="*/ 0 h 301752"/>
                <a:gd name="connsiteX2" fmla="*/ 0 w 3630168"/>
                <a:gd name="connsiteY2" fmla="*/ 0 h 301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30168" h="301752">
                  <a:moveTo>
                    <a:pt x="3630168" y="301752"/>
                  </a:moveTo>
                  <a:lnTo>
                    <a:pt x="3328416" y="0"/>
                  </a:ln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7" name="组合 32">
            <a:extLst>
              <a:ext uri="{FF2B5EF4-FFF2-40B4-BE49-F238E27FC236}">
                <a16:creationId xmlns:a16="http://schemas.microsoft.com/office/drawing/2014/main" id="{7C2368CC-5253-E0AB-23A5-2DED74FF2867}"/>
              </a:ext>
            </a:extLst>
          </p:cNvPr>
          <p:cNvGrpSpPr/>
          <p:nvPr/>
        </p:nvGrpSpPr>
        <p:grpSpPr>
          <a:xfrm>
            <a:off x="5149596" y="4358613"/>
            <a:ext cx="1892808" cy="1529601"/>
            <a:chOff x="734636" y="4604977"/>
            <a:chExt cx="1892808" cy="1529601"/>
          </a:xfrm>
        </p:grpSpPr>
        <p:grpSp>
          <p:nvGrpSpPr>
            <p:cNvPr id="28" name="组合 33">
              <a:extLst>
                <a:ext uri="{FF2B5EF4-FFF2-40B4-BE49-F238E27FC236}">
                  <a16:creationId xmlns:a16="http://schemas.microsoft.com/office/drawing/2014/main" id="{298A1A7F-4B3A-9685-1ADD-6E6811DD7C7C}"/>
                </a:ext>
              </a:extLst>
            </p:cNvPr>
            <p:cNvGrpSpPr/>
            <p:nvPr/>
          </p:nvGrpSpPr>
          <p:grpSpPr>
            <a:xfrm>
              <a:off x="734636" y="4604977"/>
              <a:ext cx="1892808" cy="1529601"/>
              <a:chOff x="740664" y="4621247"/>
              <a:chExt cx="1892808" cy="1529601"/>
            </a:xfrm>
          </p:grpSpPr>
          <p:sp>
            <p:nvSpPr>
              <p:cNvPr id="30" name="椭圆 35">
                <a:extLst>
                  <a:ext uri="{FF2B5EF4-FFF2-40B4-BE49-F238E27FC236}">
                    <a16:creationId xmlns:a16="http://schemas.microsoft.com/office/drawing/2014/main" id="{5AFA349A-B008-669C-6F36-2FAACB293CA8}"/>
                  </a:ext>
                </a:extLst>
              </p:cNvPr>
              <p:cNvSpPr/>
              <p:nvPr/>
            </p:nvSpPr>
            <p:spPr>
              <a:xfrm>
                <a:off x="844528" y="5749071"/>
                <a:ext cx="1675950" cy="401777"/>
              </a:xfrm>
              <a:prstGeom prst="ellipse">
                <a:avLst/>
              </a:prstGeom>
              <a:solidFill>
                <a:srgbClr val="19EFFE">
                  <a:alpha val="20000"/>
                </a:srgbClr>
              </a:solidFill>
              <a:ln>
                <a:gradFill flip="none" rotWithShape="1">
                  <a:gsLst>
                    <a:gs pos="25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100000">
                      <a:srgbClr val="19EFFE">
                        <a:alpha val="40000"/>
                      </a:srgbClr>
                    </a:gs>
                  </a:gsLst>
                  <a:lin ang="5400000" scaled="1"/>
                  <a:tileRect/>
                </a:gra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梯形 37">
                <a:extLst>
                  <a:ext uri="{FF2B5EF4-FFF2-40B4-BE49-F238E27FC236}">
                    <a16:creationId xmlns:a16="http://schemas.microsoft.com/office/drawing/2014/main" id="{14963713-D10B-1B4E-651D-DA38664431CB}"/>
                  </a:ext>
                </a:extLst>
              </p:cNvPr>
              <p:cNvSpPr/>
              <p:nvPr/>
            </p:nvSpPr>
            <p:spPr>
              <a:xfrm rot="10800000">
                <a:off x="740664" y="4621247"/>
                <a:ext cx="1892808" cy="1216152"/>
              </a:xfrm>
              <a:prstGeom prst="trapezoid">
                <a:avLst>
                  <a:gd name="adj" fmla="val 37030"/>
                </a:avLst>
              </a:prstGeom>
              <a:gradFill flip="none" rotWithShape="1">
                <a:gsLst>
                  <a:gs pos="16000">
                    <a:srgbClr val="0AE3FE">
                      <a:alpha val="40000"/>
                    </a:srgbClr>
                  </a:gs>
                  <a:gs pos="85000">
                    <a:srgbClr val="0AE3FE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椭圆 38">
                <a:extLst>
                  <a:ext uri="{FF2B5EF4-FFF2-40B4-BE49-F238E27FC236}">
                    <a16:creationId xmlns:a16="http://schemas.microsoft.com/office/drawing/2014/main" id="{4C04D94F-2C42-B8E9-A2B1-F211283EDB8F}"/>
                  </a:ext>
                </a:extLst>
              </p:cNvPr>
              <p:cNvSpPr/>
              <p:nvPr/>
            </p:nvSpPr>
            <p:spPr>
              <a:xfrm>
                <a:off x="1190324" y="5713979"/>
                <a:ext cx="984358" cy="235981"/>
              </a:xfrm>
              <a:prstGeom prst="ellipse">
                <a:avLst/>
              </a:prstGeom>
              <a:gradFill flip="none" rotWithShape="1">
                <a:gsLst>
                  <a:gs pos="20000">
                    <a:srgbClr val="3D61AD"/>
                  </a:gs>
                  <a:gs pos="100000">
                    <a:srgbClr val="19EFFE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9" name="椭圆 34">
              <a:extLst>
                <a:ext uri="{FF2B5EF4-FFF2-40B4-BE49-F238E27FC236}">
                  <a16:creationId xmlns:a16="http://schemas.microsoft.com/office/drawing/2014/main" id="{4DA3F828-BD95-1E77-A1AB-68C22D9C5F9D}"/>
                </a:ext>
              </a:extLst>
            </p:cNvPr>
            <p:cNvSpPr/>
            <p:nvPr/>
          </p:nvSpPr>
          <p:spPr>
            <a:xfrm>
              <a:off x="1184296" y="5779103"/>
              <a:ext cx="984358" cy="235981"/>
            </a:xfrm>
            <a:prstGeom prst="ellipse">
              <a:avLst/>
            </a:prstGeom>
            <a:gradFill flip="none" rotWithShape="1">
              <a:gsLst>
                <a:gs pos="0">
                  <a:srgbClr val="3D61AD">
                    <a:alpha val="0"/>
                  </a:srgbClr>
                </a:gs>
                <a:gs pos="100000">
                  <a:srgbClr val="19EFFE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34" name="Picture 33" descr="A person in blue shirt and blue pants pointing&#10;&#10;Description automatically generated">
            <a:extLst>
              <a:ext uri="{FF2B5EF4-FFF2-40B4-BE49-F238E27FC236}">
                <a16:creationId xmlns:a16="http://schemas.microsoft.com/office/drawing/2014/main" id="{988FD734-3433-8BA4-5A16-0531320C5B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5902" y="3811501"/>
            <a:ext cx="152753" cy="29228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8A295CB5-43D5-F560-EB82-27154A9485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0870" y="2555800"/>
            <a:ext cx="1207628" cy="1216153"/>
          </a:xfrm>
          <a:prstGeom prst="rect">
            <a:avLst/>
          </a:prstGeom>
        </p:spPr>
      </p:pic>
      <p:grpSp>
        <p:nvGrpSpPr>
          <p:cNvPr id="37" name="Group 36">
            <a:extLst>
              <a:ext uri="{FF2B5EF4-FFF2-40B4-BE49-F238E27FC236}">
                <a16:creationId xmlns:a16="http://schemas.microsoft.com/office/drawing/2014/main" id="{AE25982B-4E95-8D25-C91E-C08461B4E10B}"/>
              </a:ext>
            </a:extLst>
          </p:cNvPr>
          <p:cNvGrpSpPr/>
          <p:nvPr/>
        </p:nvGrpSpPr>
        <p:grpSpPr>
          <a:xfrm>
            <a:off x="5098410" y="2821393"/>
            <a:ext cx="423517" cy="359601"/>
            <a:chOff x="7479746" y="570628"/>
            <a:chExt cx="2133812" cy="1291124"/>
          </a:xfrm>
          <a:scene3d>
            <a:camera prst="isometricOffAxis2Left">
              <a:rot lat="2100000" lon="18900000" rev="0"/>
            </a:camera>
            <a:lightRig rig="threePt" dir="t"/>
          </a:scene3d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77102652-2FC4-91A1-0043-BD66BD2BB59B}"/>
                </a:ext>
              </a:extLst>
            </p:cNvPr>
            <p:cNvSpPr/>
            <p:nvPr/>
          </p:nvSpPr>
          <p:spPr>
            <a:xfrm>
              <a:off x="7479746" y="570628"/>
              <a:ext cx="2133812" cy="1291124"/>
            </a:xfrm>
            <a:prstGeom prst="rect">
              <a:avLst/>
            </a:prstGeom>
            <a:solidFill>
              <a:schemeClr val="bg2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4DFC8B75-3A00-F326-70AC-C2015CF18F1D}"/>
                </a:ext>
              </a:extLst>
            </p:cNvPr>
            <p:cNvSpPr/>
            <p:nvPr/>
          </p:nvSpPr>
          <p:spPr>
            <a:xfrm>
              <a:off x="7614653" y="713000"/>
              <a:ext cx="213882" cy="211229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6BB48425-1B18-D955-3B90-42B30FACE613}"/>
                </a:ext>
              </a:extLst>
            </p:cNvPr>
            <p:cNvSpPr/>
            <p:nvPr/>
          </p:nvSpPr>
          <p:spPr>
            <a:xfrm>
              <a:off x="7888649" y="713000"/>
              <a:ext cx="213882" cy="211229"/>
            </a:xfrm>
            <a:prstGeom prst="rect">
              <a:avLst/>
            </a:prstGeom>
            <a:solidFill>
              <a:srgbClr val="04FC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6FFA43E3-8D43-A06A-BD70-492AD0FCEF46}"/>
                </a:ext>
              </a:extLst>
            </p:cNvPr>
            <p:cNvSpPr/>
            <p:nvPr/>
          </p:nvSpPr>
          <p:spPr>
            <a:xfrm>
              <a:off x="8162645" y="713000"/>
              <a:ext cx="213882" cy="211229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DF118851-CF8E-DC85-BC55-11A28522B4A3}"/>
                </a:ext>
              </a:extLst>
            </p:cNvPr>
            <p:cNvSpPr/>
            <p:nvPr/>
          </p:nvSpPr>
          <p:spPr>
            <a:xfrm>
              <a:off x="8443346" y="713000"/>
              <a:ext cx="213882" cy="211229"/>
            </a:xfrm>
            <a:prstGeom prst="rect">
              <a:avLst/>
            </a:prstGeom>
            <a:solidFill>
              <a:srgbClr val="F7460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8539D1D8-84E1-CAE2-F094-03E1CE908A1B}"/>
                </a:ext>
              </a:extLst>
            </p:cNvPr>
            <p:cNvSpPr/>
            <p:nvPr/>
          </p:nvSpPr>
          <p:spPr>
            <a:xfrm>
              <a:off x="8717342" y="713000"/>
              <a:ext cx="213882" cy="211229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57DB7118-B9FF-E1FB-EB87-EA522646410D}"/>
                </a:ext>
              </a:extLst>
            </p:cNvPr>
            <p:cNvSpPr/>
            <p:nvPr/>
          </p:nvSpPr>
          <p:spPr>
            <a:xfrm>
              <a:off x="8991338" y="713000"/>
              <a:ext cx="213882" cy="21122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C50FDB2E-A6DB-A207-A0DC-0BA434AD7CA0}"/>
                </a:ext>
              </a:extLst>
            </p:cNvPr>
            <p:cNvSpPr/>
            <p:nvPr/>
          </p:nvSpPr>
          <p:spPr>
            <a:xfrm>
              <a:off x="7613669" y="983987"/>
              <a:ext cx="213882" cy="21122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1B50AE8F-88C1-C0F2-C94D-C9787C7BA340}"/>
                </a:ext>
              </a:extLst>
            </p:cNvPr>
            <p:cNvSpPr/>
            <p:nvPr/>
          </p:nvSpPr>
          <p:spPr>
            <a:xfrm>
              <a:off x="7887665" y="983987"/>
              <a:ext cx="213882" cy="21122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810A7EF3-5393-D63F-3AEC-62D58A23F551}"/>
                </a:ext>
              </a:extLst>
            </p:cNvPr>
            <p:cNvSpPr/>
            <p:nvPr/>
          </p:nvSpPr>
          <p:spPr>
            <a:xfrm>
              <a:off x="8161661" y="983987"/>
              <a:ext cx="213882" cy="211229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C8A168E3-4685-9F18-86BA-267C3ADFADBC}"/>
                </a:ext>
              </a:extLst>
            </p:cNvPr>
            <p:cNvSpPr/>
            <p:nvPr/>
          </p:nvSpPr>
          <p:spPr>
            <a:xfrm>
              <a:off x="8442362" y="983987"/>
              <a:ext cx="213882" cy="211229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3AECDADA-58D9-74AF-3E2A-BFD0B4309A17}"/>
                </a:ext>
              </a:extLst>
            </p:cNvPr>
            <p:cNvSpPr/>
            <p:nvPr/>
          </p:nvSpPr>
          <p:spPr>
            <a:xfrm>
              <a:off x="8716358" y="983987"/>
              <a:ext cx="213882" cy="211229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0EC19C60-BF75-890A-A81F-E7343138927E}"/>
                </a:ext>
              </a:extLst>
            </p:cNvPr>
            <p:cNvSpPr/>
            <p:nvPr/>
          </p:nvSpPr>
          <p:spPr>
            <a:xfrm>
              <a:off x="8990354" y="983987"/>
              <a:ext cx="213882" cy="211229"/>
            </a:xfrm>
            <a:prstGeom prst="rect">
              <a:avLst/>
            </a:prstGeom>
            <a:solidFill>
              <a:srgbClr val="04FC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4E5D1CD-2AC4-A1E4-ED46-289010AF25B8}"/>
                </a:ext>
              </a:extLst>
            </p:cNvPr>
            <p:cNvSpPr/>
            <p:nvPr/>
          </p:nvSpPr>
          <p:spPr>
            <a:xfrm>
              <a:off x="7613669" y="1254974"/>
              <a:ext cx="213882" cy="211229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18F6317F-56D3-2C93-A482-C36C23D917BB}"/>
                </a:ext>
              </a:extLst>
            </p:cNvPr>
            <p:cNvSpPr/>
            <p:nvPr/>
          </p:nvSpPr>
          <p:spPr>
            <a:xfrm>
              <a:off x="7887665" y="1254974"/>
              <a:ext cx="213882" cy="211229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47C724AD-EB1E-E4F2-EE6B-75BD1DA6EDE9}"/>
                </a:ext>
              </a:extLst>
            </p:cNvPr>
            <p:cNvSpPr/>
            <p:nvPr/>
          </p:nvSpPr>
          <p:spPr>
            <a:xfrm>
              <a:off x="8161661" y="1254974"/>
              <a:ext cx="213882" cy="211229"/>
            </a:xfrm>
            <a:prstGeom prst="rect">
              <a:avLst/>
            </a:prstGeom>
            <a:solidFill>
              <a:srgbClr val="44E9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006C8C3B-9BCC-611A-4F5C-83764DC1F53A}"/>
                </a:ext>
              </a:extLst>
            </p:cNvPr>
            <p:cNvSpPr/>
            <p:nvPr/>
          </p:nvSpPr>
          <p:spPr>
            <a:xfrm>
              <a:off x="8442362" y="1254974"/>
              <a:ext cx="213882" cy="211229"/>
            </a:xfrm>
            <a:prstGeom prst="rect">
              <a:avLst/>
            </a:prstGeom>
            <a:solidFill>
              <a:srgbClr val="DE09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F7D6AF34-C48F-C935-9298-6C3464E7B603}"/>
                </a:ext>
              </a:extLst>
            </p:cNvPr>
            <p:cNvSpPr/>
            <p:nvPr/>
          </p:nvSpPr>
          <p:spPr>
            <a:xfrm>
              <a:off x="8716358" y="1254974"/>
              <a:ext cx="213882" cy="211229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57CB4DFC-5C9B-2658-3BC7-984C8A01B76A}"/>
                </a:ext>
              </a:extLst>
            </p:cNvPr>
            <p:cNvSpPr/>
            <p:nvPr/>
          </p:nvSpPr>
          <p:spPr>
            <a:xfrm>
              <a:off x="8990354" y="1254974"/>
              <a:ext cx="213882" cy="211229"/>
            </a:xfrm>
            <a:prstGeom prst="rect">
              <a:avLst/>
            </a:prstGeom>
            <a:solidFill>
              <a:srgbClr val="F5F2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D0C3BA31-090E-7AD4-D93F-0D41E29E082F}"/>
                </a:ext>
              </a:extLst>
            </p:cNvPr>
            <p:cNvSpPr/>
            <p:nvPr/>
          </p:nvSpPr>
          <p:spPr>
            <a:xfrm>
              <a:off x="7613177" y="1525961"/>
              <a:ext cx="213882" cy="211229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80CA4E64-7B8F-282A-5E60-6C58AFD883F7}"/>
                </a:ext>
              </a:extLst>
            </p:cNvPr>
            <p:cNvSpPr/>
            <p:nvPr/>
          </p:nvSpPr>
          <p:spPr>
            <a:xfrm>
              <a:off x="7887173" y="1525961"/>
              <a:ext cx="213882" cy="211229"/>
            </a:xfrm>
            <a:prstGeom prst="rect">
              <a:avLst/>
            </a:prstGeom>
            <a:solidFill>
              <a:srgbClr val="5EE2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3353D54C-E552-DCD7-7CF3-8232390F6E3A}"/>
                </a:ext>
              </a:extLst>
            </p:cNvPr>
            <p:cNvSpPr/>
            <p:nvPr/>
          </p:nvSpPr>
          <p:spPr>
            <a:xfrm>
              <a:off x="8161169" y="1525961"/>
              <a:ext cx="213882" cy="21122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4F674B1-D481-040D-7E51-EBD133481227}"/>
                </a:ext>
              </a:extLst>
            </p:cNvPr>
            <p:cNvSpPr/>
            <p:nvPr/>
          </p:nvSpPr>
          <p:spPr>
            <a:xfrm>
              <a:off x="8441870" y="1525961"/>
              <a:ext cx="213882" cy="211229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C339C5F8-1F20-41EA-56F1-EF240932AD65}"/>
                </a:ext>
              </a:extLst>
            </p:cNvPr>
            <p:cNvSpPr/>
            <p:nvPr/>
          </p:nvSpPr>
          <p:spPr>
            <a:xfrm>
              <a:off x="8715866" y="1525961"/>
              <a:ext cx="213882" cy="211229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D09BA2B2-DB17-4199-CC1A-645E477954EB}"/>
                </a:ext>
              </a:extLst>
            </p:cNvPr>
            <p:cNvSpPr/>
            <p:nvPr/>
          </p:nvSpPr>
          <p:spPr>
            <a:xfrm>
              <a:off x="8989862" y="1525961"/>
              <a:ext cx="213882" cy="21122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936B2D59-73D4-7A5F-5BFA-D7DBA4A4E9A8}"/>
                </a:ext>
              </a:extLst>
            </p:cNvPr>
            <p:cNvSpPr/>
            <p:nvPr/>
          </p:nvSpPr>
          <p:spPr>
            <a:xfrm>
              <a:off x="9264350" y="980690"/>
              <a:ext cx="213882" cy="211229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2BCA94DD-647D-E704-E297-A0FB3BABF21C}"/>
                </a:ext>
              </a:extLst>
            </p:cNvPr>
            <p:cNvSpPr/>
            <p:nvPr/>
          </p:nvSpPr>
          <p:spPr>
            <a:xfrm>
              <a:off x="9264350" y="1525961"/>
              <a:ext cx="213882" cy="211229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5EC30DEE-3A17-B6D1-1554-453D37B5D446}"/>
                </a:ext>
              </a:extLst>
            </p:cNvPr>
            <p:cNvSpPr/>
            <p:nvPr/>
          </p:nvSpPr>
          <p:spPr>
            <a:xfrm>
              <a:off x="9264350" y="1254974"/>
              <a:ext cx="213882" cy="211229"/>
            </a:xfrm>
            <a:prstGeom prst="rect">
              <a:avLst/>
            </a:prstGeom>
            <a:solidFill>
              <a:srgbClr val="39EB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0CE922C0-0CC8-633F-A0DE-8AC0407CBF24}"/>
                </a:ext>
              </a:extLst>
            </p:cNvPr>
            <p:cNvSpPr/>
            <p:nvPr/>
          </p:nvSpPr>
          <p:spPr>
            <a:xfrm>
              <a:off x="9265334" y="708339"/>
              <a:ext cx="213882" cy="211229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</p:grp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52C4ECF0-382F-F7E9-8F4C-CB4C437EB960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5342202" y="2257318"/>
            <a:ext cx="1001216" cy="730202"/>
          </a:xfrm>
          <a:prstGeom prst="straightConnector1">
            <a:avLst/>
          </a:prstGeom>
          <a:ln w="12700">
            <a:solidFill>
              <a:srgbClr val="2200FF"/>
            </a:solidFill>
            <a:headEnd type="non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5A3879CA-8FB6-D185-9DAD-F9EBB2C8E6B1}"/>
              </a:ext>
            </a:extLst>
          </p:cNvPr>
          <p:cNvCxnSpPr>
            <a:cxnSpLocks/>
          </p:cNvCxnSpPr>
          <p:nvPr/>
        </p:nvCxnSpPr>
        <p:spPr>
          <a:xfrm>
            <a:off x="5329141" y="3009383"/>
            <a:ext cx="658781" cy="783685"/>
          </a:xfrm>
          <a:prstGeom prst="straightConnector1">
            <a:avLst/>
          </a:prstGeom>
          <a:ln w="12700">
            <a:solidFill>
              <a:srgbClr val="2200FF"/>
            </a:solidFill>
            <a:headEnd type="none" w="med" len="lg"/>
            <a:tailEnd type="stealth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B26EFC19-FF31-F39D-4349-650458828316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5844108" y="2371889"/>
            <a:ext cx="343528" cy="250540"/>
          </a:xfrm>
          <a:prstGeom prst="straightConnector1">
            <a:avLst/>
          </a:prstGeom>
          <a:ln w="12700">
            <a:solidFill>
              <a:srgbClr val="2200FF"/>
            </a:solidFill>
            <a:headEnd type="none" w="med" len="lg"/>
            <a:tailEnd type="stealth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Group 93">
            <a:extLst>
              <a:ext uri="{FF2B5EF4-FFF2-40B4-BE49-F238E27FC236}">
                <a16:creationId xmlns:a16="http://schemas.microsoft.com/office/drawing/2014/main" id="{E74B5474-4AAA-5F76-2ED8-22F99A349474}"/>
              </a:ext>
            </a:extLst>
          </p:cNvPr>
          <p:cNvGrpSpPr/>
          <p:nvPr/>
        </p:nvGrpSpPr>
        <p:grpSpPr>
          <a:xfrm>
            <a:off x="5175962" y="1630617"/>
            <a:ext cx="1311339" cy="261610"/>
            <a:chOff x="5185942" y="4064084"/>
            <a:chExt cx="1311339" cy="261610"/>
          </a:xfrm>
        </p:grpSpPr>
        <p:sp>
          <p:nvSpPr>
            <p:cNvPr id="95" name="Rounded Rectangle 94">
              <a:extLst>
                <a:ext uri="{FF2B5EF4-FFF2-40B4-BE49-F238E27FC236}">
                  <a16:creationId xmlns:a16="http://schemas.microsoft.com/office/drawing/2014/main" id="{A9C4614B-1882-E2C3-0736-6484025D199F}"/>
                </a:ext>
              </a:extLst>
            </p:cNvPr>
            <p:cNvSpPr/>
            <p:nvPr/>
          </p:nvSpPr>
          <p:spPr>
            <a:xfrm>
              <a:off x="5408704" y="4079034"/>
              <a:ext cx="846180" cy="224318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  <a:alpha val="70588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96" name="文本框 212">
              <a:extLst>
                <a:ext uri="{FF2B5EF4-FFF2-40B4-BE49-F238E27FC236}">
                  <a16:creationId xmlns:a16="http://schemas.microsoft.com/office/drawing/2014/main" id="{35425FA6-9BE9-B075-F1AD-18B1E86EDD14}"/>
                </a:ext>
              </a:extLst>
            </p:cNvPr>
            <p:cNvSpPr txBox="1"/>
            <p:nvPr/>
          </p:nvSpPr>
          <p:spPr>
            <a:xfrm>
              <a:off x="5185942" y="4064084"/>
              <a:ext cx="131133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100" dirty="0">
                  <a:latin typeface="Calibri" panose="020F0502020204030204" pitchFamily="34" charset="0"/>
                  <a:cs typeface="Calibri" panose="020F0502020204030204" pitchFamily="34" charset="0"/>
                </a:rPr>
                <a:t>LEO satellite</a:t>
              </a:r>
              <a:endParaRPr lang="zh-CN" altLang="en-US" sz="11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97" name="Group 96">
            <a:extLst>
              <a:ext uri="{FF2B5EF4-FFF2-40B4-BE49-F238E27FC236}">
                <a16:creationId xmlns:a16="http://schemas.microsoft.com/office/drawing/2014/main" id="{FEDFC84C-6371-5552-4DF1-1D238254B1AB}"/>
              </a:ext>
            </a:extLst>
          </p:cNvPr>
          <p:cNvGrpSpPr/>
          <p:nvPr/>
        </p:nvGrpSpPr>
        <p:grpSpPr>
          <a:xfrm>
            <a:off x="5479969" y="4180310"/>
            <a:ext cx="1311339" cy="261610"/>
            <a:chOff x="5185942" y="4064084"/>
            <a:chExt cx="1311339" cy="261610"/>
          </a:xfrm>
        </p:grpSpPr>
        <p:sp>
          <p:nvSpPr>
            <p:cNvPr id="98" name="Rounded Rectangle 97">
              <a:extLst>
                <a:ext uri="{FF2B5EF4-FFF2-40B4-BE49-F238E27FC236}">
                  <a16:creationId xmlns:a16="http://schemas.microsoft.com/office/drawing/2014/main" id="{F2805D1F-280C-7801-987E-7923AC8FAED7}"/>
                </a:ext>
              </a:extLst>
            </p:cNvPr>
            <p:cNvSpPr/>
            <p:nvPr/>
          </p:nvSpPr>
          <p:spPr>
            <a:xfrm>
              <a:off x="5408704" y="4079034"/>
              <a:ext cx="846180" cy="224318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  <a:alpha val="70588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99" name="文本框 212">
              <a:extLst>
                <a:ext uri="{FF2B5EF4-FFF2-40B4-BE49-F238E27FC236}">
                  <a16:creationId xmlns:a16="http://schemas.microsoft.com/office/drawing/2014/main" id="{98DC51A6-900F-D1BD-928E-92FEE77B9709}"/>
                </a:ext>
              </a:extLst>
            </p:cNvPr>
            <p:cNvSpPr txBox="1"/>
            <p:nvPr/>
          </p:nvSpPr>
          <p:spPr>
            <a:xfrm>
              <a:off x="5185942" y="4064084"/>
              <a:ext cx="131133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100" dirty="0">
                  <a:latin typeface="Calibri" panose="020F0502020204030204" pitchFamily="34" charset="0"/>
                  <a:cs typeface="Calibri" panose="020F0502020204030204" pitchFamily="34" charset="0"/>
                </a:rPr>
                <a:t>Ground user</a:t>
              </a:r>
              <a:endParaRPr lang="zh-CN" altLang="en-US" sz="11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D161EFD1-5F08-14C7-F29E-3547D1577A2C}"/>
              </a:ext>
            </a:extLst>
          </p:cNvPr>
          <p:cNvGrpSpPr/>
          <p:nvPr/>
        </p:nvGrpSpPr>
        <p:grpSpPr>
          <a:xfrm>
            <a:off x="4506224" y="2923124"/>
            <a:ext cx="509672" cy="261610"/>
            <a:chOff x="5472136" y="4058314"/>
            <a:chExt cx="509672" cy="261610"/>
          </a:xfrm>
        </p:grpSpPr>
        <p:sp>
          <p:nvSpPr>
            <p:cNvPr id="101" name="Rounded Rectangle 100">
              <a:extLst>
                <a:ext uri="{FF2B5EF4-FFF2-40B4-BE49-F238E27FC236}">
                  <a16:creationId xmlns:a16="http://schemas.microsoft.com/office/drawing/2014/main" id="{063E7AB2-E655-A841-66D7-B06043C15382}"/>
                </a:ext>
              </a:extLst>
            </p:cNvPr>
            <p:cNvSpPr/>
            <p:nvPr/>
          </p:nvSpPr>
          <p:spPr>
            <a:xfrm>
              <a:off x="5536407" y="4079034"/>
              <a:ext cx="367178" cy="224318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  <a:alpha val="70588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102" name="文本框 212">
              <a:extLst>
                <a:ext uri="{FF2B5EF4-FFF2-40B4-BE49-F238E27FC236}">
                  <a16:creationId xmlns:a16="http://schemas.microsoft.com/office/drawing/2014/main" id="{3231E633-2D4C-E5F3-8D6B-6AB52CE84D3C}"/>
                </a:ext>
              </a:extLst>
            </p:cNvPr>
            <p:cNvSpPr txBox="1"/>
            <p:nvPr/>
          </p:nvSpPr>
          <p:spPr>
            <a:xfrm>
              <a:off x="5472136" y="4058314"/>
              <a:ext cx="50967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100" dirty="0">
                  <a:latin typeface="Calibri" panose="020F0502020204030204" pitchFamily="34" charset="0"/>
                  <a:cs typeface="Calibri" panose="020F0502020204030204" pitchFamily="34" charset="0"/>
                </a:rPr>
                <a:t>RIS 1</a:t>
              </a:r>
              <a:endParaRPr lang="zh-CN" altLang="en-US" sz="11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103" name="Arc 102">
            <a:extLst>
              <a:ext uri="{FF2B5EF4-FFF2-40B4-BE49-F238E27FC236}">
                <a16:creationId xmlns:a16="http://schemas.microsoft.com/office/drawing/2014/main" id="{BD58D990-1C68-1D07-04ED-ED1CEC49665F}"/>
              </a:ext>
            </a:extLst>
          </p:cNvPr>
          <p:cNvSpPr/>
          <p:nvPr/>
        </p:nvSpPr>
        <p:spPr>
          <a:xfrm rot="20768453">
            <a:off x="4287929" y="1990657"/>
            <a:ext cx="3241136" cy="2960473"/>
          </a:xfrm>
          <a:prstGeom prst="arc">
            <a:avLst>
              <a:gd name="adj1" fmla="val 17373330"/>
              <a:gd name="adj2" fmla="val 20630777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pic>
        <p:nvPicPr>
          <p:cNvPr id="33" name="图片 189">
            <a:extLst>
              <a:ext uri="{FF2B5EF4-FFF2-40B4-BE49-F238E27FC236}">
                <a16:creationId xmlns:a16="http://schemas.microsoft.com/office/drawing/2014/main" id="{F685E419-CE0F-F7E7-C8AB-F7C4BD70D0D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8411" b="89972" l="7699" r="89952">
                        <a14:foregroundMark x1="11350" y1="13829" x2="11350" y2="13829"/>
                        <a14:foregroundMark x1="8944" y1="8451" x2="17153" y2="16903"/>
                        <a14:foregroundMark x1="7699" y1="9907" x2="8605" y2="11039"/>
                        <a14:foregroundMark x1="9284" y1="9584" x2="8944" y2="12374"/>
                        <a14:foregroundMark x1="21455" y1="27173" x2="29097" y2="37242"/>
                        <a14:foregroundMark x1="12680" y1="25879" x2="14775" y2="32875"/>
                        <a14:foregroundMark x1="16219" y1="25960" x2="17209" y2="25152"/>
                        <a14:foregroundMark x1="21257" y1="18924" x2="16020" y2="25677"/>
                        <a14:foregroundMark x1="16020" y1="25677" x2="16020" y2="25677"/>
                        <a14:foregroundMark x1="19021" y1="18924" x2="22813" y2="22928"/>
                        <a14:foregroundMark x1="19898" y1="29519" x2="19757" y2="28872"/>
                        <a14:foregroundMark x1="14152" y1="22483" x2="15766" y2="23898"/>
                        <a14:foregroundMark x1="14464" y1="22402" x2="14209" y2="21876"/>
                        <a14:foregroundMark x1="10303" y1="31905" x2="13275" y2="29317"/>
                        <a14:foregroundMark x1="21993" y1="19652" x2="22559" y2="20340"/>
                        <a14:foregroundMark x1="19304" y1="18520" x2="22672" y2="19046"/>
                        <a14:foregroundMark x1="19304" y1="18318" x2="23464" y2="20097"/>
                        <a14:foregroundMark x1="19247" y1="18358" x2="23917" y2="21472"/>
                        <a14:foregroundMark x1="23917" y1="21472" x2="22530" y2="24019"/>
                        <a14:foregroundMark x1="17804" y1="26729" x2="19190" y2="28427"/>
                        <a14:foregroundMark x1="47269" y1="45653" x2="48797" y2="44440"/>
                        <a14:foregroundMark x1="47382" y1="45896" x2="48061" y2="44844"/>
                        <a14:foregroundMark x1="47325" y1="45653" x2="48372" y2="44844"/>
                        <a14:foregroundMark x1="47637" y1="45734" x2="47637" y2="45734"/>
                        <a14:foregroundMark x1="46929" y1="46543" x2="48174" y2="44480"/>
                        <a14:foregroundMark x1="47269" y1="45572" x2="48995" y2="44480"/>
                        <a14:foregroundMark x1="48514" y1="44763" x2="47523" y2="45289"/>
                        <a14:foregroundMark x1="46646" y1="45734" x2="49448" y2="4605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304" t="4296" r="67733" b="55556"/>
          <a:stretch/>
        </p:blipFill>
        <p:spPr>
          <a:xfrm>
            <a:off x="6281069" y="1789275"/>
            <a:ext cx="608586" cy="634333"/>
          </a:xfrm>
          <a:prstGeom prst="rect">
            <a:avLst/>
          </a:prstGeom>
        </p:spPr>
      </p:pic>
      <p:graphicFrame>
        <p:nvGraphicFramePr>
          <p:cNvPr id="104" name="Table 103">
            <a:extLst>
              <a:ext uri="{FF2B5EF4-FFF2-40B4-BE49-F238E27FC236}">
                <a16:creationId xmlns:a16="http://schemas.microsoft.com/office/drawing/2014/main" id="{CFC50912-4FC3-2EE4-FE8E-8A15A06F50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8887650"/>
              </p:ext>
            </p:extLst>
          </p:nvPr>
        </p:nvGraphicFramePr>
        <p:xfrm>
          <a:off x="606834" y="1271517"/>
          <a:ext cx="3435963" cy="1964055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082007">
                  <a:extLst>
                    <a:ext uri="{9D8B030D-6E8A-4147-A177-3AD203B41FA5}">
                      <a16:colId xmlns:a16="http://schemas.microsoft.com/office/drawing/2014/main" val="1898229428"/>
                    </a:ext>
                  </a:extLst>
                </a:gridCol>
                <a:gridCol w="970384">
                  <a:extLst>
                    <a:ext uri="{9D8B030D-6E8A-4147-A177-3AD203B41FA5}">
                      <a16:colId xmlns:a16="http://schemas.microsoft.com/office/drawing/2014/main" val="1036760959"/>
                    </a:ext>
                  </a:extLst>
                </a:gridCol>
                <a:gridCol w="699796">
                  <a:extLst>
                    <a:ext uri="{9D8B030D-6E8A-4147-A177-3AD203B41FA5}">
                      <a16:colId xmlns:a16="http://schemas.microsoft.com/office/drawing/2014/main" val="1308838032"/>
                    </a:ext>
                  </a:extLst>
                </a:gridCol>
                <a:gridCol w="683776">
                  <a:extLst>
                    <a:ext uri="{9D8B030D-6E8A-4147-A177-3AD203B41FA5}">
                      <a16:colId xmlns:a16="http://schemas.microsoft.com/office/drawing/2014/main" val="1791254972"/>
                    </a:ext>
                  </a:extLst>
                </a:gridCol>
              </a:tblGrid>
              <a:tr h="204086">
                <a:tc>
                  <a:txBody>
                    <a:bodyPr/>
                    <a:lstStyle/>
                    <a:p>
                      <a:pPr algn="ctr"/>
                      <a:r>
                        <a:rPr lang="en-SA" sz="1000" dirty="0"/>
                        <a:t>Satellite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sz="1000" dirty="0"/>
                        <a:t>Altitude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sz="1000" dirty="0"/>
                        <a:t>Band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sz="1000" dirty="0"/>
                        <a:t>Quantity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897200"/>
                  </a:ext>
                </a:extLst>
              </a:tr>
              <a:tr h="204086"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SA" sz="1000" dirty="0"/>
                        <a:t>Xona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SA" sz="1000" dirty="0"/>
                        <a:t>525 km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SA" sz="1000" dirty="0"/>
                        <a:t>L, 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altLang="zh-CN" sz="1000" dirty="0"/>
                        <a:t>258</a:t>
                      </a:r>
                      <a:endParaRPr lang="en-SA" sz="10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172508"/>
                  </a:ext>
                </a:extLst>
              </a:tr>
              <a:tr h="204086"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sz="1000" dirty="0" err="1"/>
                        <a:t>OneWeb</a:t>
                      </a:r>
                      <a:endParaRPr lang="en-SA" sz="10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sz="1000" dirty="0"/>
                        <a:t>1,200 km</a:t>
                      </a:r>
                      <a:endParaRPr lang="en-SA" sz="10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SA" sz="1000" dirty="0"/>
                        <a:t>Ku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altLang="zh-CN" sz="1000" dirty="0"/>
                        <a:t>648</a:t>
                      </a:r>
                      <a:endParaRPr lang="en-SA" sz="10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64737832"/>
                  </a:ext>
                </a:extLst>
              </a:tr>
              <a:tr h="204086"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SA" sz="1000" dirty="0"/>
                        <a:t>Starlink Gen. 1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SA" sz="1000" dirty="0"/>
                        <a:t>Starlink Gen. 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sz="1000" dirty="0"/>
                        <a:t>335.9--570 km</a:t>
                      </a:r>
                    </a:p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sz="1000" dirty="0"/>
                        <a:t>340</a:t>
                      </a:r>
                      <a:r>
                        <a:rPr lang="en-US" altLang="zh-CN" sz="1000" dirty="0"/>
                        <a:t>--</a:t>
                      </a:r>
                      <a:r>
                        <a:rPr lang="en-US" sz="1000" dirty="0"/>
                        <a:t>614 km</a:t>
                      </a:r>
                      <a:endParaRPr lang="en-SA" sz="10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SA" sz="1000" dirty="0"/>
                        <a:t>Ku, Ka, V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altLang="zh-CN" sz="1000" dirty="0"/>
                        <a:t>11,926</a:t>
                      </a:r>
                    </a:p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sz="1000" dirty="0"/>
                        <a:t>30,000</a:t>
                      </a:r>
                      <a:endParaRPr lang="en-SA" sz="10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0293346"/>
                  </a:ext>
                </a:extLst>
              </a:tr>
              <a:tr h="204086"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sz="1000" dirty="0" err="1"/>
                        <a:t>Orbcomm</a:t>
                      </a:r>
                      <a:r>
                        <a:rPr lang="en-US" sz="1000" dirty="0"/>
                        <a:t> Gen.1</a:t>
                      </a:r>
                    </a:p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sz="1000" dirty="0" err="1"/>
                        <a:t>Orbcomm</a:t>
                      </a:r>
                      <a:r>
                        <a:rPr lang="en-US" sz="1000" dirty="0"/>
                        <a:t> Gen.2</a:t>
                      </a:r>
                      <a:endParaRPr lang="en-SA" sz="10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sz="1000" dirty="0"/>
                        <a:t>720 km</a:t>
                      </a:r>
                    </a:p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sz="1000" dirty="0"/>
                        <a:t>750 km</a:t>
                      </a:r>
                      <a:endParaRPr lang="en-SA" sz="10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SA" sz="1000" dirty="0"/>
                        <a:t>VHF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SA" sz="1000" dirty="0"/>
                        <a:t>36</a:t>
                      </a:r>
                    </a:p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SA" sz="1000" dirty="0"/>
                        <a:t>18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0642507"/>
                  </a:ext>
                </a:extLst>
              </a:tr>
              <a:tr h="204086"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altLang="zh-CN" sz="1000" dirty="0"/>
                        <a:t>···</a:t>
                      </a:r>
                      <a:endParaRPr lang="en-SA" sz="10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altLang="zh-CN" sz="1000" dirty="0"/>
                        <a:t>···</a:t>
                      </a:r>
                      <a:endParaRPr lang="en-SA" sz="10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altLang="zh-CN" sz="1000" dirty="0"/>
                        <a:t>···</a:t>
                      </a:r>
                      <a:endParaRPr lang="en-SA" sz="10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altLang="zh-CN" sz="1000" dirty="0"/>
                        <a:t>···</a:t>
                      </a:r>
                      <a:endParaRPr lang="en-SA" sz="10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08591911"/>
                  </a:ext>
                </a:extLst>
              </a:tr>
            </a:tbl>
          </a:graphicData>
        </a:graphic>
      </p:graphicFrame>
      <p:graphicFrame>
        <p:nvGraphicFramePr>
          <p:cNvPr id="105" name="Table 104">
            <a:extLst>
              <a:ext uri="{FF2B5EF4-FFF2-40B4-BE49-F238E27FC236}">
                <a16:creationId xmlns:a16="http://schemas.microsoft.com/office/drawing/2014/main" id="{1E878482-45A8-0884-634A-BCABA0AB97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0787859"/>
              </p:ext>
            </p:extLst>
          </p:nvPr>
        </p:nvGraphicFramePr>
        <p:xfrm>
          <a:off x="541824" y="4201665"/>
          <a:ext cx="3892997" cy="207264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581455">
                  <a:extLst>
                    <a:ext uri="{9D8B030D-6E8A-4147-A177-3AD203B41FA5}">
                      <a16:colId xmlns:a16="http://schemas.microsoft.com/office/drawing/2014/main" val="1898229428"/>
                    </a:ext>
                  </a:extLst>
                </a:gridCol>
                <a:gridCol w="1308194">
                  <a:extLst>
                    <a:ext uri="{9D8B030D-6E8A-4147-A177-3AD203B41FA5}">
                      <a16:colId xmlns:a16="http://schemas.microsoft.com/office/drawing/2014/main" val="1036760959"/>
                    </a:ext>
                  </a:extLst>
                </a:gridCol>
                <a:gridCol w="2003348">
                  <a:extLst>
                    <a:ext uri="{9D8B030D-6E8A-4147-A177-3AD203B41FA5}">
                      <a16:colId xmlns:a16="http://schemas.microsoft.com/office/drawing/2014/main" val="1308838032"/>
                    </a:ext>
                  </a:extLst>
                </a:gridCol>
              </a:tblGrid>
              <a:tr h="204086">
                <a:tc>
                  <a:txBody>
                    <a:bodyPr/>
                    <a:lstStyle/>
                    <a:p>
                      <a:pPr algn="ctr"/>
                      <a:r>
                        <a:rPr lang="en-SA" sz="1000" b="1" kern="1200" dirty="0">
                          <a:solidFill>
                            <a:schemeClr val="dk1"/>
                          </a:solidFill>
                        </a:rPr>
                        <a:t>Type</a:t>
                      </a:r>
                      <a:endParaRPr lang="en-SA" sz="10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sz="1000" b="1" kern="1200" dirty="0">
                          <a:solidFill>
                            <a:schemeClr val="dk1"/>
                          </a:solidFill>
                        </a:rPr>
                        <a:t>Pros</a:t>
                      </a:r>
                      <a:endParaRPr lang="en-SA" sz="10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sz="1000" b="1" kern="1200" dirty="0">
                          <a:solidFill>
                            <a:schemeClr val="dk1"/>
                          </a:solidFill>
                        </a:rPr>
                        <a:t>Cons</a:t>
                      </a:r>
                      <a:endParaRPr lang="en-SA" sz="10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897200"/>
                  </a:ext>
                </a:extLst>
              </a:tr>
              <a:tr h="204086">
                <a:tc>
                  <a:txBody>
                    <a:bodyPr/>
                    <a:lstStyle/>
                    <a:p>
                      <a:pPr algn="ctr"/>
                      <a:r>
                        <a:rPr lang="en-SA" sz="1000" kern="1200" dirty="0">
                          <a:solidFill>
                            <a:schemeClr val="dk1"/>
                          </a:solidFill>
                        </a:rPr>
                        <a:t>Passive</a:t>
                      </a:r>
                      <a:endParaRPr lang="en-SA" sz="1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kern="1200" dirty="0">
                          <a:solidFill>
                            <a:schemeClr val="dk1"/>
                          </a:solidFill>
                        </a:rPr>
                        <a:t> Low cost and energy consumption</a:t>
                      </a:r>
                      <a:endParaRPr lang="en-SA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sz="900" kern="1200" dirty="0">
                          <a:solidFill>
                            <a:schemeClr val="dk1"/>
                          </a:solidFill>
                        </a:rPr>
                        <a:t>Weak signal reception</a:t>
                      </a:r>
                      <a:endParaRPr lang="en-SA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172508"/>
                  </a:ext>
                </a:extLst>
              </a:tr>
              <a:tr h="204086">
                <a:tc>
                  <a:txBody>
                    <a:bodyPr/>
                    <a:lstStyle/>
                    <a:p>
                      <a:pPr algn="ctr"/>
                      <a:r>
                        <a:rPr lang="en-SA" sz="1000" kern="1200" dirty="0">
                          <a:solidFill>
                            <a:schemeClr val="dk1"/>
                          </a:solidFill>
                        </a:rPr>
                        <a:t>Active</a:t>
                      </a:r>
                      <a:endParaRPr lang="en-SA" sz="1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sz="900" kern="1200" dirty="0">
                          <a:solidFill>
                            <a:schemeClr val="dk1"/>
                          </a:solidFill>
                        </a:rPr>
                        <a:t>Strong signal reception</a:t>
                      </a:r>
                      <a:endParaRPr lang="en-SA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dk1"/>
                          </a:solidFill>
                        </a:rPr>
                        <a:t>Introduced colored noise, high power consumption and mutual coupling</a:t>
                      </a:r>
                      <a:endParaRPr lang="en-US" sz="9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0293346"/>
                  </a:ext>
                </a:extLst>
              </a:tr>
              <a:tr h="204086">
                <a:tc>
                  <a:txBody>
                    <a:bodyPr/>
                    <a:lstStyle/>
                    <a:p>
                      <a:pPr algn="ctr"/>
                      <a:r>
                        <a:rPr lang="en-SA" sz="1000" kern="1200" dirty="0">
                          <a:solidFill>
                            <a:schemeClr val="dk1"/>
                          </a:solidFill>
                        </a:rPr>
                        <a:t>Hybrid</a:t>
                      </a:r>
                      <a:endParaRPr lang="en-SA" sz="1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sz="900" kern="1200" dirty="0">
                          <a:solidFill>
                            <a:schemeClr val="dk1"/>
                          </a:solidFill>
                        </a:rPr>
                        <a:t>Enable extra measurement</a:t>
                      </a:r>
                      <a:endParaRPr lang="en-SA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kern="1200" dirty="0">
                          <a:solidFill>
                            <a:schemeClr val="dk1"/>
                          </a:solidFill>
                        </a:rPr>
                        <a:t>H</a:t>
                      </a:r>
                      <a:r>
                        <a:rPr lang="en-SA" sz="900" kern="1200" dirty="0">
                          <a:solidFill>
                            <a:schemeClr val="dk1"/>
                          </a:solidFill>
                        </a:rPr>
                        <a:t>igh hardware complexity and power consumption</a:t>
                      </a:r>
                      <a:endParaRPr lang="en-SA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0642507"/>
                  </a:ext>
                </a:extLst>
              </a:tr>
              <a:tr h="204086">
                <a:tc>
                  <a:txBody>
                    <a:bodyPr/>
                    <a:lstStyle/>
                    <a:p>
                      <a:pPr algn="ctr"/>
                      <a:r>
                        <a:rPr lang="en-SA" sz="1000" kern="1200" dirty="0">
                          <a:solidFill>
                            <a:schemeClr val="dk1"/>
                          </a:solidFill>
                        </a:rPr>
                        <a:t>STAR</a:t>
                      </a:r>
                      <a:endParaRPr lang="en-SA" sz="1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sz="900" kern="1200" dirty="0">
                          <a:solidFill>
                            <a:schemeClr val="dk1"/>
                          </a:solidFill>
                        </a:rPr>
                        <a:t>Full-space coverage</a:t>
                      </a:r>
                      <a:endParaRPr lang="en-SA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dk1"/>
                          </a:solidFill>
                        </a:rPr>
                        <a:t>H</a:t>
                      </a:r>
                      <a:r>
                        <a:rPr lang="en-SA" sz="900" kern="1200" dirty="0">
                          <a:solidFill>
                            <a:schemeClr val="dk1"/>
                          </a:solidFill>
                        </a:rPr>
                        <a:t>igh hardware complexity and mutual coupling</a:t>
                      </a:r>
                      <a:endParaRPr lang="en-SA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2247979"/>
                  </a:ext>
                </a:extLst>
              </a:tr>
              <a:tr h="204086">
                <a:tc>
                  <a:txBody>
                    <a:bodyPr/>
                    <a:lstStyle/>
                    <a:p>
                      <a:pPr algn="ctr"/>
                      <a:r>
                        <a:rPr lang="en-SA" sz="1000" kern="1200" dirty="0">
                          <a:solidFill>
                            <a:schemeClr val="dk1"/>
                          </a:solidFill>
                        </a:rPr>
                        <a:t>BD</a:t>
                      </a:r>
                      <a:endParaRPr lang="en-SA" sz="1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dk1"/>
                          </a:solidFill>
                        </a:rPr>
                        <a:t>More </a:t>
                      </a:r>
                      <a:r>
                        <a:rPr lang="en-US" sz="900" kern="1200" dirty="0" err="1">
                          <a:solidFill>
                            <a:schemeClr val="dk1"/>
                          </a:solidFill>
                        </a:rPr>
                        <a:t>DoF</a:t>
                      </a:r>
                      <a:endParaRPr lang="en-US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dk1"/>
                          </a:solidFill>
                        </a:rPr>
                        <a:t>H</a:t>
                      </a:r>
                      <a:r>
                        <a:rPr lang="en-SA" sz="900" kern="1200" dirty="0">
                          <a:solidFill>
                            <a:schemeClr val="dk1"/>
                          </a:solidFill>
                        </a:rPr>
                        <a:t>igh hardware and algorithm complexity</a:t>
                      </a:r>
                      <a:endParaRPr lang="en-SA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90812713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AF870F6F-DC98-E9E2-D23F-FF96C686D9FD}"/>
              </a:ext>
            </a:extLst>
          </p:cNvPr>
          <p:cNvSpPr txBox="1"/>
          <p:nvPr/>
        </p:nvSpPr>
        <p:spPr>
          <a:xfrm>
            <a:off x="8160331" y="1369272"/>
            <a:ext cx="4004572" cy="2275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SA" sz="1100" b="1" dirty="0"/>
              <a:t>Sec. II: Single-satellite single-RIS snapshot positioning</a:t>
            </a:r>
          </a:p>
          <a:p>
            <a:pPr>
              <a:lnSpc>
                <a:spcPct val="130000"/>
              </a:lnSpc>
            </a:pPr>
            <a:r>
              <a:rPr lang="en-SA" sz="1100" dirty="0"/>
              <a:t>   - Low complexity </a:t>
            </a:r>
          </a:p>
          <a:p>
            <a:pPr>
              <a:lnSpc>
                <a:spcPct val="130000"/>
              </a:lnSpc>
            </a:pPr>
            <a:r>
              <a:rPr lang="en-SA" sz="1100" dirty="0"/>
              <a:t>   - Low accuracy and require</a:t>
            </a:r>
            <a:r>
              <a:rPr lang="en-US" sz="1100" dirty="0"/>
              <a:t>s</a:t>
            </a:r>
            <a:r>
              <a:rPr lang="en-SA" sz="1100" dirty="0"/>
              <a:t> long observation duration</a:t>
            </a:r>
          </a:p>
          <a:p>
            <a:pPr>
              <a:lnSpc>
                <a:spcPct val="130000"/>
              </a:lnSpc>
            </a:pPr>
            <a:r>
              <a:rPr lang="en-SA" sz="1100" b="1" dirty="0"/>
              <a:t>Sec. III: Multi-satellite multi-RIS snapshot positioning</a:t>
            </a:r>
          </a:p>
          <a:p>
            <a:pPr>
              <a:lnSpc>
                <a:spcPct val="130000"/>
              </a:lnSpc>
            </a:pPr>
            <a:r>
              <a:rPr lang="en-SA" sz="1100" dirty="0"/>
              <a:t>   - High accuracy</a:t>
            </a:r>
          </a:p>
          <a:p>
            <a:pPr>
              <a:lnSpc>
                <a:spcPct val="130000"/>
              </a:lnSpc>
            </a:pPr>
            <a:r>
              <a:rPr lang="en-SA" sz="1100" dirty="0"/>
              <a:t>   - High complexity and restriction</a:t>
            </a:r>
          </a:p>
          <a:p>
            <a:pPr>
              <a:lnSpc>
                <a:spcPct val="130000"/>
              </a:lnSpc>
            </a:pPr>
            <a:r>
              <a:rPr lang="en-SA" sz="1100" b="1" dirty="0"/>
              <a:t>Sec. IV: Multi-satellite multi-RIS dy</a:t>
            </a:r>
            <a:r>
              <a:rPr lang="en-US" sz="1100" b="1" dirty="0"/>
              <a:t>n</a:t>
            </a:r>
            <a:r>
              <a:rPr lang="en-SA" sz="1100" b="1" dirty="0"/>
              <a:t>amic user tracking</a:t>
            </a:r>
          </a:p>
          <a:p>
            <a:pPr>
              <a:lnSpc>
                <a:spcPct val="130000"/>
              </a:lnSpc>
            </a:pPr>
            <a:r>
              <a:rPr lang="en-SA" sz="1100" dirty="0"/>
              <a:t>   - High accuracy</a:t>
            </a:r>
          </a:p>
          <a:p>
            <a:pPr>
              <a:lnSpc>
                <a:spcPct val="130000"/>
              </a:lnSpc>
            </a:pPr>
            <a:r>
              <a:rPr lang="en-SA" sz="1100" dirty="0"/>
              <a:t>   - </a:t>
            </a:r>
            <a:r>
              <a:rPr lang="en-SA" sz="1100"/>
              <a:t>Robust across </a:t>
            </a:r>
            <a:r>
              <a:rPr lang="en-SA" sz="1100" dirty="0"/>
              <a:t>different environments</a:t>
            </a:r>
          </a:p>
          <a:p>
            <a:pPr>
              <a:lnSpc>
                <a:spcPct val="130000"/>
              </a:lnSpc>
            </a:pPr>
            <a:r>
              <a:rPr lang="en-US" altLang="zh-CN" sz="1100" dirty="0"/>
              <a:t>···</a:t>
            </a:r>
            <a:endParaRPr lang="en-SA" sz="11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DEBD15-10FA-E79E-1F8F-4698F6D0D1D7}"/>
              </a:ext>
            </a:extLst>
          </p:cNvPr>
          <p:cNvSpPr txBox="1"/>
          <p:nvPr/>
        </p:nvSpPr>
        <p:spPr>
          <a:xfrm>
            <a:off x="8087552" y="4201665"/>
            <a:ext cx="3491725" cy="227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130000"/>
              </a:lnSpc>
              <a:buFont typeface="Wingdings" pitchFamily="2" charset="2"/>
              <a:buChar char="Ø"/>
            </a:pPr>
            <a:r>
              <a:rPr lang="en-SA" sz="1100" b="1" dirty="0"/>
              <a:t>Accurate system modeling</a:t>
            </a:r>
          </a:p>
          <a:p>
            <a:pPr>
              <a:lnSpc>
                <a:spcPct val="130000"/>
              </a:lnSpc>
            </a:pPr>
            <a:r>
              <a:rPr lang="en-SA" sz="1100" dirty="0"/>
              <a:t>   - </a:t>
            </a:r>
            <a:r>
              <a:rPr lang="en-US" sz="1100" dirty="0"/>
              <a:t>Satellite Errors and Atmospheric Effects</a:t>
            </a:r>
          </a:p>
          <a:p>
            <a:pPr>
              <a:lnSpc>
                <a:spcPct val="130000"/>
              </a:lnSpc>
            </a:pPr>
            <a:r>
              <a:rPr lang="en-US" sz="1100" dirty="0"/>
              <a:t>   - Satellite and UE Mobility</a:t>
            </a:r>
          </a:p>
          <a:p>
            <a:pPr>
              <a:lnSpc>
                <a:spcPct val="130000"/>
              </a:lnSpc>
            </a:pPr>
            <a:r>
              <a:rPr lang="en-US" sz="1100" dirty="0"/>
              <a:t>   - Multipath Effects            - </a:t>
            </a:r>
            <a:r>
              <a:rPr lang="en-US" sz="1100"/>
              <a:t>Hardware Impairments </a:t>
            </a:r>
            <a:endParaRPr lang="en-SA" sz="1100" dirty="0"/>
          </a:p>
          <a:p>
            <a:pPr marL="228600" indent="-228600">
              <a:lnSpc>
                <a:spcPct val="130000"/>
              </a:lnSpc>
              <a:buFont typeface="Wingdings" pitchFamily="2" charset="2"/>
              <a:buChar char="Ø"/>
            </a:pPr>
            <a:r>
              <a:rPr lang="en-US" sz="1100" b="1" dirty="0"/>
              <a:t>Novel system design and signal processing solutions</a:t>
            </a:r>
          </a:p>
          <a:p>
            <a:pPr>
              <a:lnSpc>
                <a:spcPct val="130000"/>
              </a:lnSpc>
            </a:pPr>
            <a:r>
              <a:rPr lang="en-US" sz="1100" dirty="0"/>
              <a:t>   - Satellite cooperation and handover</a:t>
            </a:r>
          </a:p>
          <a:p>
            <a:pPr>
              <a:lnSpc>
                <a:spcPct val="130000"/>
              </a:lnSpc>
            </a:pPr>
            <a:r>
              <a:rPr lang="en-US" sz="1100" dirty="0"/>
              <a:t>   - Integrated positioning and communication</a:t>
            </a:r>
          </a:p>
          <a:p>
            <a:pPr marL="228600" indent="-228600">
              <a:lnSpc>
                <a:spcPct val="130000"/>
              </a:lnSpc>
              <a:buFont typeface="Wingdings" pitchFamily="2" charset="2"/>
              <a:buChar char="Ø"/>
            </a:pPr>
            <a:r>
              <a:rPr lang="en-US" altLang="zh-CN" sz="1100" b="1" dirty="0"/>
              <a:t>Infrastructure Challenges</a:t>
            </a:r>
          </a:p>
          <a:p>
            <a:pPr>
              <a:lnSpc>
                <a:spcPct val="130000"/>
              </a:lnSpc>
            </a:pPr>
            <a:r>
              <a:rPr lang="en-SA" sz="1100" dirty="0"/>
              <a:t>   - L</a:t>
            </a:r>
            <a:r>
              <a:rPr lang="en-US" sz="1100" dirty="0"/>
              <a:t>ow-cost fabrication, installation, and maintenance</a:t>
            </a:r>
          </a:p>
          <a:p>
            <a:pPr>
              <a:lnSpc>
                <a:spcPct val="130000"/>
              </a:lnSpc>
            </a:pPr>
            <a:r>
              <a:rPr lang="en-US" altLang="zh-CN" sz="1100" dirty="0"/>
              <a:t>···</a:t>
            </a:r>
            <a:endParaRPr lang="en-SA" sz="11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D992F7-74DB-44BF-616B-5D4D66BE6E40}"/>
              </a:ext>
            </a:extLst>
          </p:cNvPr>
          <p:cNvSpPr txBox="1"/>
          <p:nvPr/>
        </p:nvSpPr>
        <p:spPr>
          <a:xfrm>
            <a:off x="537694" y="628241"/>
            <a:ext cx="1826656" cy="46487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/>
              <a:t>LEO</a:t>
            </a:r>
            <a:r>
              <a:rPr lang="en-SA" b="1" dirty="0"/>
              <a:t> satellites</a:t>
            </a:r>
            <a:endParaRPr lang="en-SA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161E60-53D2-4EB1-AA75-D5E65635A59E}"/>
              </a:ext>
            </a:extLst>
          </p:cNvPr>
          <p:cNvSpPr txBox="1"/>
          <p:nvPr/>
        </p:nvSpPr>
        <p:spPr>
          <a:xfrm>
            <a:off x="464292" y="3566377"/>
            <a:ext cx="3593318" cy="46487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/>
              <a:t>Reconfigurable intelligent surfaces</a:t>
            </a:r>
            <a:endParaRPr lang="en-SA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EB9BD88-DC71-319F-911F-3C1C35F29FAC}"/>
              </a:ext>
            </a:extLst>
          </p:cNvPr>
          <p:cNvSpPr txBox="1"/>
          <p:nvPr/>
        </p:nvSpPr>
        <p:spPr>
          <a:xfrm>
            <a:off x="9641035" y="817538"/>
            <a:ext cx="1826656" cy="46487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b="1" dirty="0"/>
              <a:t>Applications</a:t>
            </a:r>
            <a:endParaRPr lang="en-SA" dirty="0"/>
          </a:p>
        </p:txBody>
      </p:sp>
      <p:pic>
        <p:nvPicPr>
          <p:cNvPr id="134" name="Picture 133" descr="A building with trees and grass&#10;&#10;Description automatically generated">
            <a:extLst>
              <a:ext uri="{FF2B5EF4-FFF2-40B4-BE49-F238E27FC236}">
                <a16:creationId xmlns:a16="http://schemas.microsoft.com/office/drawing/2014/main" id="{4CCA7F8E-09D3-0D5C-D88F-2B287603223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17864" y="2708375"/>
            <a:ext cx="1210247" cy="1210247"/>
          </a:xfrm>
          <a:prstGeom prst="rect">
            <a:avLst/>
          </a:prstGeom>
        </p:spPr>
      </p:pic>
      <p:sp>
        <p:nvSpPr>
          <p:cNvPr id="68" name="TextBox 67">
            <a:extLst>
              <a:ext uri="{FF2B5EF4-FFF2-40B4-BE49-F238E27FC236}">
                <a16:creationId xmlns:a16="http://schemas.microsoft.com/office/drawing/2014/main" id="{F186DF9D-A301-114A-46B3-F5BBEF195681}"/>
              </a:ext>
            </a:extLst>
          </p:cNvPr>
          <p:cNvSpPr txBox="1"/>
          <p:nvPr/>
        </p:nvSpPr>
        <p:spPr>
          <a:xfrm>
            <a:off x="9417297" y="3660349"/>
            <a:ext cx="1826656" cy="46487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b="1" dirty="0"/>
              <a:t>Open problems</a:t>
            </a:r>
            <a:endParaRPr lang="en-SA" dirty="0"/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E1C0FF37-31D8-8626-62E6-DC263BD68164}"/>
              </a:ext>
            </a:extLst>
          </p:cNvPr>
          <p:cNvGrpSpPr/>
          <p:nvPr/>
        </p:nvGrpSpPr>
        <p:grpSpPr>
          <a:xfrm rot="7233699">
            <a:off x="6740987" y="3176099"/>
            <a:ext cx="435930" cy="179767"/>
            <a:chOff x="7479746" y="570628"/>
            <a:chExt cx="2133812" cy="1291124"/>
          </a:xfrm>
          <a:scene3d>
            <a:camera prst="isometricOffAxis2Left">
              <a:rot lat="2100000" lon="18900000" rev="0"/>
            </a:camera>
            <a:lightRig rig="threePt" dir="t"/>
          </a:scene3d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E25B0BEB-6932-89A8-3BE6-E54A2E464E55}"/>
                </a:ext>
              </a:extLst>
            </p:cNvPr>
            <p:cNvSpPr/>
            <p:nvPr/>
          </p:nvSpPr>
          <p:spPr>
            <a:xfrm>
              <a:off x="7479746" y="570628"/>
              <a:ext cx="2133812" cy="1291124"/>
            </a:xfrm>
            <a:prstGeom prst="rect">
              <a:avLst/>
            </a:prstGeom>
            <a:solidFill>
              <a:schemeClr val="bg2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5FD202D4-2B4F-1642-7384-17CFDB22785F}"/>
                </a:ext>
              </a:extLst>
            </p:cNvPr>
            <p:cNvSpPr/>
            <p:nvPr/>
          </p:nvSpPr>
          <p:spPr>
            <a:xfrm>
              <a:off x="7614653" y="713000"/>
              <a:ext cx="213882" cy="211229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7A04D85A-97BB-82F9-596D-3E1215846501}"/>
                </a:ext>
              </a:extLst>
            </p:cNvPr>
            <p:cNvSpPr/>
            <p:nvPr/>
          </p:nvSpPr>
          <p:spPr>
            <a:xfrm>
              <a:off x="7888649" y="713000"/>
              <a:ext cx="213882" cy="211229"/>
            </a:xfrm>
            <a:prstGeom prst="rect">
              <a:avLst/>
            </a:prstGeom>
            <a:solidFill>
              <a:srgbClr val="04FC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B29CAB7D-58A0-75D7-E6FB-9ED756B73419}"/>
                </a:ext>
              </a:extLst>
            </p:cNvPr>
            <p:cNvSpPr/>
            <p:nvPr/>
          </p:nvSpPr>
          <p:spPr>
            <a:xfrm>
              <a:off x="8162645" y="713000"/>
              <a:ext cx="213882" cy="211229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27C270E1-5BF6-76F5-BACB-30F8DC528775}"/>
                </a:ext>
              </a:extLst>
            </p:cNvPr>
            <p:cNvSpPr/>
            <p:nvPr/>
          </p:nvSpPr>
          <p:spPr>
            <a:xfrm>
              <a:off x="8443346" y="713000"/>
              <a:ext cx="213882" cy="211229"/>
            </a:xfrm>
            <a:prstGeom prst="rect">
              <a:avLst/>
            </a:prstGeom>
            <a:solidFill>
              <a:srgbClr val="F7460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75F493DB-6A39-5EF6-8527-BAB2383518CA}"/>
                </a:ext>
              </a:extLst>
            </p:cNvPr>
            <p:cNvSpPr/>
            <p:nvPr/>
          </p:nvSpPr>
          <p:spPr>
            <a:xfrm>
              <a:off x="8717342" y="713000"/>
              <a:ext cx="213882" cy="211229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2970390B-1853-44A9-D329-181DDD2CAFFA}"/>
                </a:ext>
              </a:extLst>
            </p:cNvPr>
            <p:cNvSpPr/>
            <p:nvPr/>
          </p:nvSpPr>
          <p:spPr>
            <a:xfrm>
              <a:off x="8991338" y="713000"/>
              <a:ext cx="213882" cy="21122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65E3CB52-700D-1E72-2E01-AA9456824F4E}"/>
                </a:ext>
              </a:extLst>
            </p:cNvPr>
            <p:cNvSpPr/>
            <p:nvPr/>
          </p:nvSpPr>
          <p:spPr>
            <a:xfrm>
              <a:off x="7613669" y="983987"/>
              <a:ext cx="213882" cy="21122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303491ED-2774-3A44-46EE-A338FE8F02B7}"/>
                </a:ext>
              </a:extLst>
            </p:cNvPr>
            <p:cNvSpPr/>
            <p:nvPr/>
          </p:nvSpPr>
          <p:spPr>
            <a:xfrm>
              <a:off x="7887665" y="983987"/>
              <a:ext cx="213882" cy="21122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16DFA71B-8BD0-4227-430B-9B80FB8CD018}"/>
                </a:ext>
              </a:extLst>
            </p:cNvPr>
            <p:cNvSpPr/>
            <p:nvPr/>
          </p:nvSpPr>
          <p:spPr>
            <a:xfrm>
              <a:off x="8161661" y="983987"/>
              <a:ext cx="213882" cy="211229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E8644155-06B8-7086-DA01-653C45AC48F7}"/>
                </a:ext>
              </a:extLst>
            </p:cNvPr>
            <p:cNvSpPr/>
            <p:nvPr/>
          </p:nvSpPr>
          <p:spPr>
            <a:xfrm>
              <a:off x="8442362" y="983987"/>
              <a:ext cx="213882" cy="211229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A23FB101-D669-D093-A787-E7F46118FD35}"/>
                </a:ext>
              </a:extLst>
            </p:cNvPr>
            <p:cNvSpPr/>
            <p:nvPr/>
          </p:nvSpPr>
          <p:spPr>
            <a:xfrm>
              <a:off x="8716358" y="983987"/>
              <a:ext cx="213882" cy="211229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4BCFEF3F-BAAD-C5E0-9C01-38AFCBE602B5}"/>
                </a:ext>
              </a:extLst>
            </p:cNvPr>
            <p:cNvSpPr/>
            <p:nvPr/>
          </p:nvSpPr>
          <p:spPr>
            <a:xfrm>
              <a:off x="8990354" y="983987"/>
              <a:ext cx="213882" cy="211229"/>
            </a:xfrm>
            <a:prstGeom prst="rect">
              <a:avLst/>
            </a:prstGeom>
            <a:solidFill>
              <a:srgbClr val="04FC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79D49AB4-D87F-1053-E0A2-5A9DFD32576C}"/>
                </a:ext>
              </a:extLst>
            </p:cNvPr>
            <p:cNvSpPr/>
            <p:nvPr/>
          </p:nvSpPr>
          <p:spPr>
            <a:xfrm>
              <a:off x="7613669" y="1254974"/>
              <a:ext cx="213882" cy="211229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4CF94A5E-937E-14AE-46C1-31922DCCFB95}"/>
                </a:ext>
              </a:extLst>
            </p:cNvPr>
            <p:cNvSpPr/>
            <p:nvPr/>
          </p:nvSpPr>
          <p:spPr>
            <a:xfrm>
              <a:off x="7887665" y="1254974"/>
              <a:ext cx="213882" cy="211229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00DF4EBF-0814-F639-3205-70207DE6BB1C}"/>
                </a:ext>
              </a:extLst>
            </p:cNvPr>
            <p:cNvSpPr/>
            <p:nvPr/>
          </p:nvSpPr>
          <p:spPr>
            <a:xfrm>
              <a:off x="8161661" y="1254974"/>
              <a:ext cx="213882" cy="211229"/>
            </a:xfrm>
            <a:prstGeom prst="rect">
              <a:avLst/>
            </a:prstGeom>
            <a:solidFill>
              <a:srgbClr val="44E9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0AB809AF-F79D-C584-F81B-9C8D8ADBD0CE}"/>
                </a:ext>
              </a:extLst>
            </p:cNvPr>
            <p:cNvSpPr/>
            <p:nvPr/>
          </p:nvSpPr>
          <p:spPr>
            <a:xfrm>
              <a:off x="8442362" y="1254974"/>
              <a:ext cx="213882" cy="211229"/>
            </a:xfrm>
            <a:prstGeom prst="rect">
              <a:avLst/>
            </a:prstGeom>
            <a:solidFill>
              <a:srgbClr val="DE09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4C759479-E0BB-9D40-CB58-9D9DF6FF4572}"/>
                </a:ext>
              </a:extLst>
            </p:cNvPr>
            <p:cNvSpPr/>
            <p:nvPr/>
          </p:nvSpPr>
          <p:spPr>
            <a:xfrm>
              <a:off x="8716358" y="1254974"/>
              <a:ext cx="213882" cy="211229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EDE7F4D3-A2B1-059F-AD4D-41C1A456F7AF}"/>
                </a:ext>
              </a:extLst>
            </p:cNvPr>
            <p:cNvSpPr/>
            <p:nvPr/>
          </p:nvSpPr>
          <p:spPr>
            <a:xfrm>
              <a:off x="8990354" y="1254974"/>
              <a:ext cx="213882" cy="211229"/>
            </a:xfrm>
            <a:prstGeom prst="rect">
              <a:avLst/>
            </a:prstGeom>
            <a:solidFill>
              <a:srgbClr val="F5F2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E6066E31-A300-3C9E-24DC-CF6E96571866}"/>
                </a:ext>
              </a:extLst>
            </p:cNvPr>
            <p:cNvSpPr/>
            <p:nvPr/>
          </p:nvSpPr>
          <p:spPr>
            <a:xfrm>
              <a:off x="7613177" y="1525961"/>
              <a:ext cx="213882" cy="211229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29ED95B7-8805-4ABE-AEE0-7318975AD843}"/>
                </a:ext>
              </a:extLst>
            </p:cNvPr>
            <p:cNvSpPr/>
            <p:nvPr/>
          </p:nvSpPr>
          <p:spPr>
            <a:xfrm>
              <a:off x="7887173" y="1525961"/>
              <a:ext cx="213882" cy="211229"/>
            </a:xfrm>
            <a:prstGeom prst="rect">
              <a:avLst/>
            </a:prstGeom>
            <a:solidFill>
              <a:srgbClr val="5EE2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9DC60B1C-CECB-D554-DE50-6C9582095233}"/>
                </a:ext>
              </a:extLst>
            </p:cNvPr>
            <p:cNvSpPr/>
            <p:nvPr/>
          </p:nvSpPr>
          <p:spPr>
            <a:xfrm>
              <a:off x="8161169" y="1525961"/>
              <a:ext cx="213882" cy="21122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52C2D54D-42FB-DD28-DC38-35FD70339645}"/>
                </a:ext>
              </a:extLst>
            </p:cNvPr>
            <p:cNvSpPr/>
            <p:nvPr/>
          </p:nvSpPr>
          <p:spPr>
            <a:xfrm>
              <a:off x="8441870" y="1525961"/>
              <a:ext cx="213882" cy="211229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E2415E81-753D-E9D5-6E23-F8BB150A25FF}"/>
                </a:ext>
              </a:extLst>
            </p:cNvPr>
            <p:cNvSpPr/>
            <p:nvPr/>
          </p:nvSpPr>
          <p:spPr>
            <a:xfrm>
              <a:off x="8715866" y="1525961"/>
              <a:ext cx="213882" cy="211229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9390BEBA-7BA6-B54B-C3A5-DB6CC619A820}"/>
                </a:ext>
              </a:extLst>
            </p:cNvPr>
            <p:cNvSpPr/>
            <p:nvPr/>
          </p:nvSpPr>
          <p:spPr>
            <a:xfrm>
              <a:off x="8989862" y="1525961"/>
              <a:ext cx="213882" cy="21122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52540367-B947-A94F-7365-7BD502BA1F85}"/>
                </a:ext>
              </a:extLst>
            </p:cNvPr>
            <p:cNvSpPr/>
            <p:nvPr/>
          </p:nvSpPr>
          <p:spPr>
            <a:xfrm>
              <a:off x="9264350" y="980690"/>
              <a:ext cx="213882" cy="211229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5C6F9C1F-3765-218B-F1CB-DBDBAFB6730B}"/>
                </a:ext>
              </a:extLst>
            </p:cNvPr>
            <p:cNvSpPr/>
            <p:nvPr/>
          </p:nvSpPr>
          <p:spPr>
            <a:xfrm>
              <a:off x="9264350" y="1525961"/>
              <a:ext cx="213882" cy="211229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62662BF0-BCA7-9BC6-E0DF-2F3799E8280F}"/>
                </a:ext>
              </a:extLst>
            </p:cNvPr>
            <p:cNvSpPr/>
            <p:nvPr/>
          </p:nvSpPr>
          <p:spPr>
            <a:xfrm>
              <a:off x="9264350" y="1254974"/>
              <a:ext cx="213882" cy="211229"/>
            </a:xfrm>
            <a:prstGeom prst="rect">
              <a:avLst/>
            </a:prstGeom>
            <a:solidFill>
              <a:srgbClr val="39EB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117" name="Rectangle 116">
              <a:extLst>
                <a:ext uri="{FF2B5EF4-FFF2-40B4-BE49-F238E27FC236}">
                  <a16:creationId xmlns:a16="http://schemas.microsoft.com/office/drawing/2014/main" id="{5F417CB7-FB67-B7BA-7789-7E2F3B05C2C4}"/>
                </a:ext>
              </a:extLst>
            </p:cNvPr>
            <p:cNvSpPr/>
            <p:nvPr/>
          </p:nvSpPr>
          <p:spPr>
            <a:xfrm>
              <a:off x="9265334" y="708339"/>
              <a:ext cx="213882" cy="211229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</p:grp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38A85747-B9A2-481B-94B4-2C406A8EF7CF}"/>
              </a:ext>
            </a:extLst>
          </p:cNvPr>
          <p:cNvCxnSpPr>
            <a:cxnSpLocks noChangeAspect="1"/>
            <a:endCxn id="93" idx="0"/>
          </p:cNvCxnSpPr>
          <p:nvPr/>
        </p:nvCxnSpPr>
        <p:spPr>
          <a:xfrm>
            <a:off x="6399619" y="2274303"/>
            <a:ext cx="554407" cy="989400"/>
          </a:xfrm>
          <a:prstGeom prst="straightConnector1">
            <a:avLst/>
          </a:prstGeom>
          <a:ln w="12700">
            <a:solidFill>
              <a:srgbClr val="00B050"/>
            </a:solidFill>
            <a:headEnd type="non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8C31E9D8-4E60-9BF2-713F-1F666210A060}"/>
              </a:ext>
            </a:extLst>
          </p:cNvPr>
          <p:cNvCxnSpPr>
            <a:cxnSpLocks/>
          </p:cNvCxnSpPr>
          <p:nvPr/>
        </p:nvCxnSpPr>
        <p:spPr>
          <a:xfrm flipH="1">
            <a:off x="6003885" y="2272171"/>
            <a:ext cx="367655" cy="1505135"/>
          </a:xfrm>
          <a:prstGeom prst="straightConnector1">
            <a:avLst/>
          </a:prstGeom>
          <a:ln w="12700">
            <a:solidFill>
              <a:srgbClr val="FF0000"/>
            </a:solidFill>
            <a:headEnd type="none" w="med" len="lg"/>
            <a:tailEnd type="stealth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Arrow Connector 122">
            <a:extLst>
              <a:ext uri="{FF2B5EF4-FFF2-40B4-BE49-F238E27FC236}">
                <a16:creationId xmlns:a16="http://schemas.microsoft.com/office/drawing/2014/main" id="{45A611FD-9D8F-739C-270C-5CDD8C03C82B}"/>
              </a:ext>
            </a:extLst>
          </p:cNvPr>
          <p:cNvCxnSpPr>
            <a:cxnSpLocks/>
          </p:cNvCxnSpPr>
          <p:nvPr/>
        </p:nvCxnSpPr>
        <p:spPr>
          <a:xfrm flipH="1">
            <a:off x="6038873" y="3278648"/>
            <a:ext cx="909941" cy="514420"/>
          </a:xfrm>
          <a:prstGeom prst="straightConnector1">
            <a:avLst/>
          </a:prstGeom>
          <a:ln w="12700">
            <a:solidFill>
              <a:srgbClr val="00B050"/>
            </a:solidFill>
            <a:headEnd type="none" w="med" len="lg"/>
            <a:tailEnd type="stealth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38B77FBB-7149-BF95-A0B4-704A243BC627}"/>
              </a:ext>
            </a:extLst>
          </p:cNvPr>
          <p:cNvGrpSpPr/>
          <p:nvPr/>
        </p:nvGrpSpPr>
        <p:grpSpPr>
          <a:xfrm>
            <a:off x="6357341" y="3056003"/>
            <a:ext cx="501129" cy="261610"/>
            <a:chOff x="5480914" y="4062462"/>
            <a:chExt cx="501129" cy="261610"/>
          </a:xfrm>
        </p:grpSpPr>
        <p:sp>
          <p:nvSpPr>
            <p:cNvPr id="131" name="Rounded Rectangle 130">
              <a:extLst>
                <a:ext uri="{FF2B5EF4-FFF2-40B4-BE49-F238E27FC236}">
                  <a16:creationId xmlns:a16="http://schemas.microsoft.com/office/drawing/2014/main" id="{FFFE451F-24CE-530F-A8D2-AFF30BABC724}"/>
                </a:ext>
              </a:extLst>
            </p:cNvPr>
            <p:cNvSpPr/>
            <p:nvPr/>
          </p:nvSpPr>
          <p:spPr>
            <a:xfrm>
              <a:off x="5536407" y="4079034"/>
              <a:ext cx="367178" cy="224318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  <a:alpha val="70588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132" name="文本框 212">
              <a:extLst>
                <a:ext uri="{FF2B5EF4-FFF2-40B4-BE49-F238E27FC236}">
                  <a16:creationId xmlns:a16="http://schemas.microsoft.com/office/drawing/2014/main" id="{6C935F03-C2D3-5806-09F5-9FD44CC668F5}"/>
                </a:ext>
              </a:extLst>
            </p:cNvPr>
            <p:cNvSpPr txBox="1"/>
            <p:nvPr/>
          </p:nvSpPr>
          <p:spPr>
            <a:xfrm>
              <a:off x="5480914" y="4062462"/>
              <a:ext cx="50112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100" dirty="0">
                  <a:latin typeface="Calibri" panose="020F0502020204030204" pitchFamily="34" charset="0"/>
                  <a:cs typeface="Calibri" panose="020F0502020204030204" pitchFamily="34" charset="0"/>
                </a:rPr>
                <a:t>RIS 2</a:t>
              </a:r>
              <a:endParaRPr lang="zh-CN" altLang="en-US" sz="11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cxnSp>
        <p:nvCxnSpPr>
          <p:cNvPr id="137" name="Straight Arrow Connector 136">
            <a:extLst>
              <a:ext uri="{FF2B5EF4-FFF2-40B4-BE49-F238E27FC236}">
                <a16:creationId xmlns:a16="http://schemas.microsoft.com/office/drawing/2014/main" id="{E3CA0704-7D73-1A48-1D60-A4314E701123}"/>
              </a:ext>
            </a:extLst>
          </p:cNvPr>
          <p:cNvCxnSpPr>
            <a:cxnSpLocks noChangeAspect="1"/>
          </p:cNvCxnSpPr>
          <p:nvPr/>
        </p:nvCxnSpPr>
        <p:spPr>
          <a:xfrm>
            <a:off x="6510186" y="2475881"/>
            <a:ext cx="186814" cy="333390"/>
          </a:xfrm>
          <a:prstGeom prst="straightConnector1">
            <a:avLst/>
          </a:prstGeom>
          <a:ln w="12700">
            <a:solidFill>
              <a:srgbClr val="00B050"/>
            </a:solidFill>
            <a:headEnd type="none" w="med" len="lg"/>
            <a:tailEnd type="stealth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268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102E65-A413-0D07-1D05-A851688EC1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446A6EA-E66A-E880-3F84-4E17C79009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1775" y="876057"/>
            <a:ext cx="6648450" cy="5105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19490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8BC1A7-E072-1B11-2AFC-4E53EAACC5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FA5FE3B-84D2-D0C4-E850-4403B589B4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8770" y="1105144"/>
            <a:ext cx="3347703" cy="218932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74D3B01-69D9-DB5C-41A6-E82336A988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1910" y="3464317"/>
            <a:ext cx="6594920" cy="290968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C14A29C-4B4C-587D-0DD9-EEF161DE41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9830" y="970616"/>
            <a:ext cx="2316480" cy="2458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1073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0D4B659-734E-09B3-D1F2-B3D83708FA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4185" y="271999"/>
            <a:ext cx="4602480" cy="191248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FE9ED9B-F605-2E70-6F28-E12B2AFA2A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9975" y="2184486"/>
            <a:ext cx="4726507" cy="3948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3321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Picture 168">
            <a:extLst>
              <a:ext uri="{FF2B5EF4-FFF2-40B4-BE49-F238E27FC236}">
                <a16:creationId xmlns:a16="http://schemas.microsoft.com/office/drawing/2014/main" id="{A341F2F9-0091-85B1-5959-8A34B5782C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2928" y="441493"/>
            <a:ext cx="2228090" cy="1455717"/>
          </a:xfrm>
          <a:prstGeom prst="rect">
            <a:avLst/>
          </a:prstGeom>
        </p:spPr>
      </p:pic>
      <p:pic>
        <p:nvPicPr>
          <p:cNvPr id="143" name="Picture 142">
            <a:extLst>
              <a:ext uri="{FF2B5EF4-FFF2-40B4-BE49-F238E27FC236}">
                <a16:creationId xmlns:a16="http://schemas.microsoft.com/office/drawing/2014/main" id="{FA9B1081-A17B-8EE9-A205-A781214272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4208" y="539482"/>
            <a:ext cx="2347480" cy="125973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722C137-E37E-47B5-B6B4-76C30D595D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8715" y="2065013"/>
            <a:ext cx="4030454" cy="179874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1D1226C-D051-C49C-EF35-8D1A4E4DE1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63441" y="4077857"/>
            <a:ext cx="4030454" cy="1455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0071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B332ED8-8C06-2B88-4294-371CDB7FFA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3261" y="95473"/>
            <a:ext cx="3997606" cy="166186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8008614-8319-2BEB-69CB-8C82C97A8F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7033" y="3146230"/>
            <a:ext cx="3893833" cy="27959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92F8008-F53F-BD5E-D977-FE7360A116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3259" y="1734528"/>
            <a:ext cx="3997607" cy="1446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58015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Rounded Rectangle 87">
            <a:extLst>
              <a:ext uri="{FF2B5EF4-FFF2-40B4-BE49-F238E27FC236}">
                <a16:creationId xmlns:a16="http://schemas.microsoft.com/office/drawing/2014/main" id="{D207ACF7-1370-58EF-914A-EE51E1EED38A}"/>
              </a:ext>
            </a:extLst>
          </p:cNvPr>
          <p:cNvSpPr/>
          <p:nvPr/>
        </p:nvSpPr>
        <p:spPr>
          <a:xfrm>
            <a:off x="4139692" y="1383147"/>
            <a:ext cx="5493538" cy="4121269"/>
          </a:xfrm>
          <a:prstGeom prst="roundRect">
            <a:avLst>
              <a:gd name="adj" fmla="val 3286"/>
            </a:avLst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4CB43D1-C450-7EB3-2CA9-A861B28861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72" y="2836473"/>
            <a:ext cx="3833030" cy="3066424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64ADA37-12C5-A29A-4700-CF54A23D0E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983" y="490101"/>
            <a:ext cx="3833030" cy="2238489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E2B31A8B-068F-3FEB-BDE6-3AE65DDE532A}"/>
              </a:ext>
            </a:extLst>
          </p:cNvPr>
          <p:cNvCxnSpPr>
            <a:cxnSpLocks/>
          </p:cNvCxnSpPr>
          <p:nvPr/>
        </p:nvCxnSpPr>
        <p:spPr>
          <a:xfrm>
            <a:off x="743798" y="3522117"/>
            <a:ext cx="281740" cy="0"/>
          </a:xfrm>
          <a:prstGeom prst="straightConnector1">
            <a:avLst/>
          </a:prstGeom>
          <a:ln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B57B97BF-E7AB-FFE6-4452-80E22F29DB05}"/>
              </a:ext>
            </a:extLst>
          </p:cNvPr>
          <p:cNvSpPr txBox="1"/>
          <p:nvPr/>
        </p:nvSpPr>
        <p:spPr>
          <a:xfrm>
            <a:off x="2780230" y="5101072"/>
            <a:ext cx="6149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A" sz="1200" dirty="0"/>
              <a:t>RIS 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98BDEE3-726F-3E7A-31C6-2670CD88DA96}"/>
              </a:ext>
            </a:extLst>
          </p:cNvPr>
          <p:cNvSpPr txBox="1"/>
          <p:nvPr/>
        </p:nvSpPr>
        <p:spPr>
          <a:xfrm>
            <a:off x="2778493" y="5504416"/>
            <a:ext cx="4908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A" sz="1200" dirty="0"/>
              <a:t>RIS 2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D2ED2C-FA82-352A-0BA8-539A084597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4194" y="3647509"/>
            <a:ext cx="88941" cy="72000"/>
          </a:xfrm>
          <a:prstGeom prst="rect">
            <a:avLst/>
          </a:prstGeo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E663048D-C177-DF2F-23B5-B7D2FA73F7B2}"/>
              </a:ext>
            </a:extLst>
          </p:cNvPr>
          <p:cNvSpPr/>
          <p:nvPr/>
        </p:nvSpPr>
        <p:spPr>
          <a:xfrm>
            <a:off x="7783293" y="3446950"/>
            <a:ext cx="1427929" cy="1420607"/>
          </a:xfrm>
          <a:prstGeom prst="roundRect">
            <a:avLst>
              <a:gd name="adj" fmla="val 5254"/>
            </a:avLst>
          </a:prstGeom>
          <a:noFill/>
          <a:ln w="12700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66EF6C0-2887-B283-A20E-CE27A5FC7468}"/>
              </a:ext>
            </a:extLst>
          </p:cNvPr>
          <p:cNvSpPr txBox="1"/>
          <p:nvPr/>
        </p:nvSpPr>
        <p:spPr>
          <a:xfrm>
            <a:off x="8771709" y="1958023"/>
            <a:ext cx="690612" cy="231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SA" sz="1100" dirty="0"/>
              <a:t>Time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3E52AC7-7894-CB7E-B903-924736AAC546}"/>
              </a:ext>
            </a:extLst>
          </p:cNvPr>
          <p:cNvSpPr/>
          <p:nvPr/>
        </p:nvSpPr>
        <p:spPr>
          <a:xfrm>
            <a:off x="4531670" y="2062162"/>
            <a:ext cx="600641" cy="38946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D02458E-323F-E030-28B1-95FFA5C7DE4A}"/>
              </a:ext>
            </a:extLst>
          </p:cNvPr>
          <p:cNvSpPr/>
          <p:nvPr/>
        </p:nvSpPr>
        <p:spPr>
          <a:xfrm>
            <a:off x="5132806" y="2062162"/>
            <a:ext cx="631610" cy="38946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6329D22-0EB8-856D-5D66-0079CE823E45}"/>
              </a:ext>
            </a:extLst>
          </p:cNvPr>
          <p:cNvSpPr txBox="1"/>
          <p:nvPr/>
        </p:nvSpPr>
        <p:spPr>
          <a:xfrm>
            <a:off x="4529549" y="2130412"/>
            <a:ext cx="71119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A" sz="1100" b="1" dirty="0"/>
              <a:t>Phase I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4681B49-2C37-6595-BD3C-FDDEC8A44ACA}"/>
              </a:ext>
            </a:extLst>
          </p:cNvPr>
          <p:cNvSpPr txBox="1"/>
          <p:nvPr/>
        </p:nvSpPr>
        <p:spPr>
          <a:xfrm>
            <a:off x="5141521" y="2130412"/>
            <a:ext cx="71119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A" sz="1100" b="1" dirty="0"/>
              <a:t>Phase II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D3AEDAD-7C30-0BDB-03DC-E55F8C5E1832}"/>
              </a:ext>
            </a:extLst>
          </p:cNvPr>
          <p:cNvSpPr/>
          <p:nvPr/>
        </p:nvSpPr>
        <p:spPr>
          <a:xfrm>
            <a:off x="6701278" y="2062162"/>
            <a:ext cx="600641" cy="38946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C695237-B43E-511A-9EE8-80242463BC77}"/>
              </a:ext>
            </a:extLst>
          </p:cNvPr>
          <p:cNvSpPr/>
          <p:nvPr/>
        </p:nvSpPr>
        <p:spPr>
          <a:xfrm>
            <a:off x="7302414" y="2062162"/>
            <a:ext cx="631610" cy="38946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74A94F3-75A0-CAD6-2467-B2C5FDCB15D5}"/>
              </a:ext>
            </a:extLst>
          </p:cNvPr>
          <p:cNvSpPr txBox="1"/>
          <p:nvPr/>
        </p:nvSpPr>
        <p:spPr>
          <a:xfrm>
            <a:off x="6699157" y="2130412"/>
            <a:ext cx="71119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A" sz="1100" b="1" dirty="0"/>
              <a:t>Phase I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4E55F58-076E-3CB7-BC97-45B9C03E6DC2}"/>
              </a:ext>
            </a:extLst>
          </p:cNvPr>
          <p:cNvSpPr txBox="1"/>
          <p:nvPr/>
        </p:nvSpPr>
        <p:spPr>
          <a:xfrm>
            <a:off x="7311129" y="2130412"/>
            <a:ext cx="71119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A" sz="1100" b="1" dirty="0"/>
              <a:t>Phase II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B1E6385-61DA-6939-8406-E5FBBA5D2D20}"/>
              </a:ext>
            </a:extLst>
          </p:cNvPr>
          <p:cNvCxnSpPr>
            <a:cxnSpLocks/>
          </p:cNvCxnSpPr>
          <p:nvPr/>
        </p:nvCxnSpPr>
        <p:spPr>
          <a:xfrm>
            <a:off x="4525862" y="1596404"/>
            <a:ext cx="5367" cy="479905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85206E3-F640-D024-2F90-E27898373E52}"/>
              </a:ext>
            </a:extLst>
          </p:cNvPr>
          <p:cNvCxnSpPr>
            <a:cxnSpLocks/>
          </p:cNvCxnSpPr>
          <p:nvPr/>
        </p:nvCxnSpPr>
        <p:spPr>
          <a:xfrm>
            <a:off x="4543173" y="1678128"/>
            <a:ext cx="2153400" cy="0"/>
          </a:xfrm>
          <a:prstGeom prst="straightConnector1">
            <a:avLst/>
          </a:prstGeom>
          <a:ln w="9525">
            <a:solidFill>
              <a:schemeClr val="tx1"/>
            </a:solidFill>
            <a:headEnd type="stealth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EBBC3E60-C948-3847-DBD8-1848A1706357}"/>
              </a:ext>
            </a:extLst>
          </p:cNvPr>
          <p:cNvSpPr txBox="1"/>
          <p:nvPr/>
        </p:nvSpPr>
        <p:spPr>
          <a:xfrm>
            <a:off x="5010802" y="1420171"/>
            <a:ext cx="15235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A" sz="1000" dirty="0"/>
              <a:t>Update interval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EFBB990-17D1-CA9C-347B-81579342C4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69593" y="1497497"/>
            <a:ext cx="130812" cy="98907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B968576A-6E4F-851C-E4E6-95A6F68FFA36}"/>
              </a:ext>
            </a:extLst>
          </p:cNvPr>
          <p:cNvSpPr txBox="1"/>
          <p:nvPr/>
        </p:nvSpPr>
        <p:spPr>
          <a:xfrm>
            <a:off x="8262106" y="2117652"/>
            <a:ext cx="4299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1400" dirty="0"/>
              <a:t>. . 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88FCB20-9AEF-FA92-212D-7260D1C1713D}"/>
              </a:ext>
            </a:extLst>
          </p:cNvPr>
          <p:cNvSpPr txBox="1"/>
          <p:nvPr/>
        </p:nvSpPr>
        <p:spPr>
          <a:xfrm>
            <a:off x="5467972" y="3147516"/>
            <a:ext cx="1707554" cy="231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SA" sz="1100" b="1" dirty="0">
                <a:solidFill>
                  <a:srgbClr val="2200FF"/>
                </a:solidFill>
              </a:rPr>
              <a:t>Signals Transmissions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8BDF09F-BADB-438E-9850-30D89E13B1F9}"/>
              </a:ext>
            </a:extLst>
          </p:cNvPr>
          <p:cNvSpPr txBox="1"/>
          <p:nvPr/>
        </p:nvSpPr>
        <p:spPr>
          <a:xfrm>
            <a:off x="7631210" y="3146275"/>
            <a:ext cx="1094211" cy="231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SA" sz="1100" b="1" dirty="0">
                <a:solidFill>
                  <a:srgbClr val="C00000"/>
                </a:solidFill>
              </a:rPr>
              <a:t>State Update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CEDC71A-5830-4EF8-C26D-9161E2AA44C0}"/>
              </a:ext>
            </a:extLst>
          </p:cNvPr>
          <p:cNvSpPr/>
          <p:nvPr/>
        </p:nvSpPr>
        <p:spPr>
          <a:xfrm>
            <a:off x="6005993" y="3771304"/>
            <a:ext cx="762869" cy="19652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19C3ACC-98B4-3E28-C09B-F1224213B62A}"/>
              </a:ext>
            </a:extLst>
          </p:cNvPr>
          <p:cNvSpPr txBox="1"/>
          <p:nvPr/>
        </p:nvSpPr>
        <p:spPr>
          <a:xfrm>
            <a:off x="5361367" y="3713913"/>
            <a:ext cx="42998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1050" dirty="0"/>
              <a:t>. . .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A8DFAD2-1B95-4A43-2EF9-0D3AE8E8687F}"/>
              </a:ext>
            </a:extLst>
          </p:cNvPr>
          <p:cNvSpPr txBox="1"/>
          <p:nvPr/>
        </p:nvSpPr>
        <p:spPr>
          <a:xfrm>
            <a:off x="5067378" y="4810402"/>
            <a:ext cx="1131274" cy="3665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SA" sz="1100" i="1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en-SA" sz="1100" dirty="0">
                <a:solidFill>
                  <a:schemeClr val="accent5">
                    <a:lumMod val="75000"/>
                  </a:schemeClr>
                </a:solidFill>
              </a:rPr>
              <a:t> Pilots Transmission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D40F229-8947-2561-3260-F1AFD7E3AF41}"/>
              </a:ext>
            </a:extLst>
          </p:cNvPr>
          <p:cNvSpPr txBox="1"/>
          <p:nvPr/>
        </p:nvSpPr>
        <p:spPr>
          <a:xfrm>
            <a:off x="5998346" y="4810402"/>
            <a:ext cx="853761" cy="3665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SA" sz="1100" dirty="0">
                <a:solidFill>
                  <a:schemeClr val="accent6">
                    <a:lumMod val="75000"/>
                  </a:schemeClr>
                </a:solidFill>
              </a:rPr>
              <a:t>Channel Estimation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3A6148F-FA26-FEE0-714D-F195AD41CCE8}"/>
              </a:ext>
            </a:extLst>
          </p:cNvPr>
          <p:cNvSpPr/>
          <p:nvPr/>
        </p:nvSpPr>
        <p:spPr>
          <a:xfrm>
            <a:off x="5227635" y="3770509"/>
            <a:ext cx="103822" cy="197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7FE0E32-4963-858B-4E32-06371790DAE7}"/>
              </a:ext>
            </a:extLst>
          </p:cNvPr>
          <p:cNvSpPr/>
          <p:nvPr/>
        </p:nvSpPr>
        <p:spPr>
          <a:xfrm>
            <a:off x="5331457" y="3770509"/>
            <a:ext cx="103822" cy="197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C47147F-51B1-175A-D681-9DE174ECE38D}"/>
              </a:ext>
            </a:extLst>
          </p:cNvPr>
          <p:cNvSpPr/>
          <p:nvPr/>
        </p:nvSpPr>
        <p:spPr>
          <a:xfrm>
            <a:off x="5706265" y="3770509"/>
            <a:ext cx="103822" cy="197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55A801A-D41B-CC02-00BF-D7DBEA65FA62}"/>
              </a:ext>
            </a:extLst>
          </p:cNvPr>
          <p:cNvSpPr/>
          <p:nvPr/>
        </p:nvSpPr>
        <p:spPr>
          <a:xfrm>
            <a:off x="5810087" y="3770509"/>
            <a:ext cx="103822" cy="197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3F115C9-9C0C-126F-F6F8-A207B48413DF}"/>
              </a:ext>
            </a:extLst>
          </p:cNvPr>
          <p:cNvSpPr/>
          <p:nvPr/>
        </p:nvSpPr>
        <p:spPr>
          <a:xfrm>
            <a:off x="5913909" y="3770509"/>
            <a:ext cx="103822" cy="197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35" name="Right Brace 34">
            <a:extLst>
              <a:ext uri="{FF2B5EF4-FFF2-40B4-BE49-F238E27FC236}">
                <a16:creationId xmlns:a16="http://schemas.microsoft.com/office/drawing/2014/main" id="{964DBDB5-EAA0-7218-0A63-B642B3A87DD2}"/>
              </a:ext>
            </a:extLst>
          </p:cNvPr>
          <p:cNvSpPr/>
          <p:nvPr/>
        </p:nvSpPr>
        <p:spPr>
          <a:xfrm rot="16200000">
            <a:off x="5351012" y="3656750"/>
            <a:ext cx="62884" cy="102362"/>
          </a:xfrm>
          <a:prstGeom prst="rightBrac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5E213FFE-CF49-AEE1-2E21-3FA1517037C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56009" y="3575892"/>
            <a:ext cx="83715" cy="80495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23014780-950E-06E6-3F63-F808D92B7815}"/>
              </a:ext>
            </a:extLst>
          </p:cNvPr>
          <p:cNvSpPr txBox="1"/>
          <p:nvPr/>
        </p:nvSpPr>
        <p:spPr>
          <a:xfrm>
            <a:off x="5039528" y="3506328"/>
            <a:ext cx="90479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S</a:t>
            </a:r>
            <a:r>
              <a:rPr lang="en-SA" sz="800" dirty="0"/>
              <a:t>ymbol duration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00856ACC-CA78-0F37-B4C5-CBD49FD8E448}"/>
              </a:ext>
            </a:extLst>
          </p:cNvPr>
          <p:cNvSpPr/>
          <p:nvPr/>
        </p:nvSpPr>
        <p:spPr>
          <a:xfrm>
            <a:off x="6006846" y="4048435"/>
            <a:ext cx="762016" cy="19652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24F24E6B-3AF8-AD4C-70F9-878CDA4A2778}"/>
              </a:ext>
            </a:extLst>
          </p:cNvPr>
          <p:cNvSpPr/>
          <p:nvPr/>
        </p:nvSpPr>
        <p:spPr>
          <a:xfrm>
            <a:off x="5228488" y="4047640"/>
            <a:ext cx="103822" cy="197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6E294E06-FADF-82F8-C6AF-BC4BE3906017}"/>
              </a:ext>
            </a:extLst>
          </p:cNvPr>
          <p:cNvSpPr/>
          <p:nvPr/>
        </p:nvSpPr>
        <p:spPr>
          <a:xfrm>
            <a:off x="5332310" y="4047640"/>
            <a:ext cx="103822" cy="197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F82218D6-65CA-B104-D9EE-891029B976BC}"/>
              </a:ext>
            </a:extLst>
          </p:cNvPr>
          <p:cNvSpPr/>
          <p:nvPr/>
        </p:nvSpPr>
        <p:spPr>
          <a:xfrm>
            <a:off x="5707118" y="4047640"/>
            <a:ext cx="103822" cy="197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44464EF1-9898-43D7-4D21-83FECB95C97A}"/>
              </a:ext>
            </a:extLst>
          </p:cNvPr>
          <p:cNvSpPr/>
          <p:nvPr/>
        </p:nvSpPr>
        <p:spPr>
          <a:xfrm>
            <a:off x="5810940" y="4047640"/>
            <a:ext cx="103822" cy="197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2F9620C9-F6D9-3A63-43A9-7EB7F10A99D2}"/>
              </a:ext>
            </a:extLst>
          </p:cNvPr>
          <p:cNvSpPr/>
          <p:nvPr/>
        </p:nvSpPr>
        <p:spPr>
          <a:xfrm>
            <a:off x="5914762" y="4047640"/>
            <a:ext cx="103822" cy="197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6DC59B1B-923C-B413-3150-EF805B6E4C5A}"/>
              </a:ext>
            </a:extLst>
          </p:cNvPr>
          <p:cNvSpPr/>
          <p:nvPr/>
        </p:nvSpPr>
        <p:spPr>
          <a:xfrm>
            <a:off x="6005993" y="4580203"/>
            <a:ext cx="762016" cy="19652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54CB974E-F848-FDCA-5564-59548AAD80B5}"/>
              </a:ext>
            </a:extLst>
          </p:cNvPr>
          <p:cNvSpPr/>
          <p:nvPr/>
        </p:nvSpPr>
        <p:spPr>
          <a:xfrm>
            <a:off x="5227635" y="4579408"/>
            <a:ext cx="103822" cy="197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D95BCCCB-D2B6-6E9E-1DB1-399126256244}"/>
              </a:ext>
            </a:extLst>
          </p:cNvPr>
          <p:cNvSpPr/>
          <p:nvPr/>
        </p:nvSpPr>
        <p:spPr>
          <a:xfrm>
            <a:off x="5331457" y="4579408"/>
            <a:ext cx="103822" cy="197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3A02A9FD-51AB-97B7-8C18-40E4A7A32DA0}"/>
              </a:ext>
            </a:extLst>
          </p:cNvPr>
          <p:cNvSpPr/>
          <p:nvPr/>
        </p:nvSpPr>
        <p:spPr>
          <a:xfrm>
            <a:off x="5706265" y="4579408"/>
            <a:ext cx="103822" cy="197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FC2A08E1-8CDC-0318-197A-5DE9A4D353E4}"/>
              </a:ext>
            </a:extLst>
          </p:cNvPr>
          <p:cNvSpPr/>
          <p:nvPr/>
        </p:nvSpPr>
        <p:spPr>
          <a:xfrm>
            <a:off x="5810087" y="4579408"/>
            <a:ext cx="103822" cy="197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9B33EAB2-CECE-41BD-E218-7E760D8E3A52}"/>
              </a:ext>
            </a:extLst>
          </p:cNvPr>
          <p:cNvSpPr/>
          <p:nvPr/>
        </p:nvSpPr>
        <p:spPr>
          <a:xfrm>
            <a:off x="5913909" y="4579408"/>
            <a:ext cx="103822" cy="197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259A0ECA-E153-B5EA-0605-01BCBF597332}"/>
              </a:ext>
            </a:extLst>
          </p:cNvPr>
          <p:cNvSpPr txBox="1"/>
          <p:nvPr/>
        </p:nvSpPr>
        <p:spPr>
          <a:xfrm rot="5400000">
            <a:off x="5839292" y="4288719"/>
            <a:ext cx="42998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1050" dirty="0"/>
              <a:t>. . .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115D9F4-6663-9357-0977-627A6D230969}"/>
              </a:ext>
            </a:extLst>
          </p:cNvPr>
          <p:cNvSpPr txBox="1"/>
          <p:nvPr/>
        </p:nvSpPr>
        <p:spPr>
          <a:xfrm>
            <a:off x="5361367" y="3980626"/>
            <a:ext cx="42998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1050" dirty="0"/>
              <a:t>. . .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1EC17A5-DFE0-D002-73EC-B0991FAC66C3}"/>
              </a:ext>
            </a:extLst>
          </p:cNvPr>
          <p:cNvSpPr txBox="1"/>
          <p:nvPr/>
        </p:nvSpPr>
        <p:spPr>
          <a:xfrm>
            <a:off x="5359277" y="4519637"/>
            <a:ext cx="42998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1050" dirty="0"/>
              <a:t>. . .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51250EA8-2E86-64E2-8095-5484E3C4073E}"/>
              </a:ext>
            </a:extLst>
          </p:cNvPr>
          <p:cNvSpPr txBox="1"/>
          <p:nvPr/>
        </p:nvSpPr>
        <p:spPr>
          <a:xfrm>
            <a:off x="4716945" y="3738364"/>
            <a:ext cx="5052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1100" dirty="0">
                <a:cs typeface="Times New Roman" panose="02020603050405020304" pitchFamily="18" charset="0"/>
              </a:rPr>
              <a:t>Sat. </a:t>
            </a:r>
            <a:r>
              <a:rPr lang="en-SA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A749F9A-A519-67A9-2D6A-5EDC0F22C9A2}"/>
              </a:ext>
            </a:extLst>
          </p:cNvPr>
          <p:cNvSpPr txBox="1"/>
          <p:nvPr/>
        </p:nvSpPr>
        <p:spPr>
          <a:xfrm>
            <a:off x="4720637" y="4019571"/>
            <a:ext cx="5052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1100" dirty="0">
                <a:cs typeface="Times New Roman" panose="02020603050405020304" pitchFamily="18" charset="0"/>
              </a:rPr>
              <a:t>Sat. </a:t>
            </a:r>
            <a:r>
              <a:rPr lang="en-SA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38BD0FCD-69AD-F5E9-D0FB-0DA29DE13A64}"/>
              </a:ext>
            </a:extLst>
          </p:cNvPr>
          <p:cNvSpPr txBox="1"/>
          <p:nvPr/>
        </p:nvSpPr>
        <p:spPr>
          <a:xfrm>
            <a:off x="4722398" y="4566192"/>
            <a:ext cx="5052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1100" dirty="0">
                <a:cs typeface="Times New Roman" panose="02020603050405020304" pitchFamily="18" charset="0"/>
              </a:rPr>
              <a:t>Sat. </a:t>
            </a:r>
            <a:r>
              <a:rPr lang="en-SA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8702450-A05D-0328-E3DF-A59C66A88EC5}"/>
              </a:ext>
            </a:extLst>
          </p:cNvPr>
          <p:cNvSpPr txBox="1"/>
          <p:nvPr/>
        </p:nvSpPr>
        <p:spPr>
          <a:xfrm>
            <a:off x="6863789" y="3908630"/>
            <a:ext cx="10362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1100" dirty="0"/>
              <a:t>Dopplers</a:t>
            </a:r>
          </a:p>
          <a:p>
            <a:pPr algn="ctr"/>
            <a:r>
              <a:rPr lang="en-SA" sz="1100" dirty="0"/>
              <a:t>AoDs</a:t>
            </a:r>
          </a:p>
          <a:p>
            <a:pPr algn="ctr"/>
            <a:r>
              <a:rPr lang="en-SA" sz="1100" dirty="0"/>
              <a:t>AoAs</a:t>
            </a:r>
          </a:p>
          <a:p>
            <a:pPr algn="ctr"/>
            <a:r>
              <a:rPr lang="en-SA" sz="1100" dirty="0"/>
              <a:t>Delays</a:t>
            </a:r>
          </a:p>
        </p:txBody>
      </p:sp>
      <p:sp>
        <p:nvSpPr>
          <p:cNvPr id="57" name="Right Arrow 56">
            <a:extLst>
              <a:ext uri="{FF2B5EF4-FFF2-40B4-BE49-F238E27FC236}">
                <a16:creationId xmlns:a16="http://schemas.microsoft.com/office/drawing/2014/main" id="{44F49B1C-3791-A954-B69D-8687282EB61E}"/>
              </a:ext>
            </a:extLst>
          </p:cNvPr>
          <p:cNvSpPr/>
          <p:nvPr/>
        </p:nvSpPr>
        <p:spPr>
          <a:xfrm>
            <a:off x="7671610" y="4232438"/>
            <a:ext cx="247164" cy="132346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224C4EE5-4FCC-E273-DF5A-A205C8F339E2}"/>
              </a:ext>
            </a:extLst>
          </p:cNvPr>
          <p:cNvSpPr/>
          <p:nvPr/>
        </p:nvSpPr>
        <p:spPr>
          <a:xfrm>
            <a:off x="8008905" y="4054261"/>
            <a:ext cx="1010883" cy="62106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A" sz="1200" b="1" dirty="0">
                <a:solidFill>
                  <a:schemeClr val="tx1"/>
                </a:solidFill>
              </a:rPr>
              <a:t>UKF on Riemannian manifold</a:t>
            </a:r>
          </a:p>
        </p:txBody>
      </p:sp>
      <p:sp>
        <p:nvSpPr>
          <p:cNvPr id="59" name="Right Arrow 58">
            <a:extLst>
              <a:ext uri="{FF2B5EF4-FFF2-40B4-BE49-F238E27FC236}">
                <a16:creationId xmlns:a16="http://schemas.microsoft.com/office/drawing/2014/main" id="{6BE0E686-926D-2639-7F9E-7BDC17053601}"/>
              </a:ext>
            </a:extLst>
          </p:cNvPr>
          <p:cNvSpPr/>
          <p:nvPr/>
        </p:nvSpPr>
        <p:spPr>
          <a:xfrm rot="5400000">
            <a:off x="8381362" y="4829130"/>
            <a:ext cx="247164" cy="132346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60" name="Rounded Rectangle 59">
            <a:extLst>
              <a:ext uri="{FF2B5EF4-FFF2-40B4-BE49-F238E27FC236}">
                <a16:creationId xmlns:a16="http://schemas.microsoft.com/office/drawing/2014/main" id="{34C9B5FD-52DC-AAB3-D145-82CDA42573CB}"/>
              </a:ext>
            </a:extLst>
          </p:cNvPr>
          <p:cNvSpPr/>
          <p:nvPr/>
        </p:nvSpPr>
        <p:spPr>
          <a:xfrm>
            <a:off x="4718024" y="3429000"/>
            <a:ext cx="2222688" cy="1747970"/>
          </a:xfrm>
          <a:prstGeom prst="roundRect">
            <a:avLst>
              <a:gd name="adj" fmla="val 5254"/>
            </a:avLst>
          </a:prstGeom>
          <a:noFill/>
          <a:ln w="12700">
            <a:solidFill>
              <a:srgbClr val="2200FF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61" name="Right Arrow 60">
            <a:extLst>
              <a:ext uri="{FF2B5EF4-FFF2-40B4-BE49-F238E27FC236}">
                <a16:creationId xmlns:a16="http://schemas.microsoft.com/office/drawing/2014/main" id="{5835AFBA-6143-FC4F-29A5-A8F660193ACF}"/>
              </a:ext>
            </a:extLst>
          </p:cNvPr>
          <p:cNvSpPr/>
          <p:nvPr/>
        </p:nvSpPr>
        <p:spPr>
          <a:xfrm>
            <a:off x="6842344" y="4232438"/>
            <a:ext cx="247164" cy="132346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820565D9-08F0-E333-8886-9E33B2B0167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81912" y="5073382"/>
            <a:ext cx="690308" cy="161562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2B604704-B47E-B244-8CC2-78ABE2ACFE4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885147" y="2755692"/>
            <a:ext cx="1094211" cy="161562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7DE5C8ED-5061-969C-2090-AA698266905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951215" y="3510167"/>
            <a:ext cx="1094211" cy="161562"/>
          </a:xfrm>
          <a:prstGeom prst="rect">
            <a:avLst/>
          </a:prstGeom>
        </p:spPr>
      </p:pic>
      <p:sp>
        <p:nvSpPr>
          <p:cNvPr id="65" name="Right Arrow 64">
            <a:extLst>
              <a:ext uri="{FF2B5EF4-FFF2-40B4-BE49-F238E27FC236}">
                <a16:creationId xmlns:a16="http://schemas.microsoft.com/office/drawing/2014/main" id="{815D06CC-7715-4689-E1C0-EE06D142EFFB}"/>
              </a:ext>
            </a:extLst>
          </p:cNvPr>
          <p:cNvSpPr/>
          <p:nvPr/>
        </p:nvSpPr>
        <p:spPr>
          <a:xfrm rot="5400000">
            <a:off x="8373411" y="3793683"/>
            <a:ext cx="247164" cy="132346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AAAE2E5C-5138-7320-6AAA-0184251E0267}"/>
              </a:ext>
            </a:extLst>
          </p:cNvPr>
          <p:cNvSpPr txBox="1"/>
          <p:nvPr/>
        </p:nvSpPr>
        <p:spPr>
          <a:xfrm>
            <a:off x="4562966" y="1790930"/>
            <a:ext cx="1157109" cy="231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SA" sz="1100" dirty="0"/>
              <a:t>Time slot </a:t>
            </a:r>
            <a:endParaRPr lang="en-SA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9351A3BD-F403-D66C-51F0-5671A28F61F9}"/>
              </a:ext>
            </a:extLst>
          </p:cNvPr>
          <p:cNvCxnSpPr>
            <a:cxnSpLocks/>
          </p:cNvCxnSpPr>
          <p:nvPr/>
        </p:nvCxnSpPr>
        <p:spPr>
          <a:xfrm>
            <a:off x="6704001" y="1599791"/>
            <a:ext cx="0" cy="479905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5A9BB4FD-456E-D00F-EA8E-CCCFFBB69778}"/>
              </a:ext>
            </a:extLst>
          </p:cNvPr>
          <p:cNvSpPr txBox="1"/>
          <p:nvPr/>
        </p:nvSpPr>
        <p:spPr>
          <a:xfrm>
            <a:off x="6725488" y="1790930"/>
            <a:ext cx="1157109" cy="231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SA" sz="1100" dirty="0"/>
              <a:t>Time slot </a:t>
            </a:r>
            <a:endParaRPr lang="en-SA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9" name="Right Arrow 68">
            <a:extLst>
              <a:ext uri="{FF2B5EF4-FFF2-40B4-BE49-F238E27FC236}">
                <a16:creationId xmlns:a16="http://schemas.microsoft.com/office/drawing/2014/main" id="{024A5326-1732-35D4-ADF6-6503E46E3674}"/>
              </a:ext>
            </a:extLst>
          </p:cNvPr>
          <p:cNvSpPr/>
          <p:nvPr/>
        </p:nvSpPr>
        <p:spPr>
          <a:xfrm rot="5400000">
            <a:off x="5343657" y="2544670"/>
            <a:ext cx="193201" cy="174639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cxnSp>
        <p:nvCxnSpPr>
          <p:cNvPr id="70" name="Elbow Connector 69">
            <a:extLst>
              <a:ext uri="{FF2B5EF4-FFF2-40B4-BE49-F238E27FC236}">
                <a16:creationId xmlns:a16="http://schemas.microsoft.com/office/drawing/2014/main" id="{B9AFE9F9-DFEF-9020-BEC3-63067C0F3993}"/>
              </a:ext>
            </a:extLst>
          </p:cNvPr>
          <p:cNvCxnSpPr>
            <a:cxnSpLocks/>
          </p:cNvCxnSpPr>
          <p:nvPr/>
        </p:nvCxnSpPr>
        <p:spPr>
          <a:xfrm rot="5400000">
            <a:off x="6437519" y="2579450"/>
            <a:ext cx="627978" cy="505672"/>
          </a:xfrm>
          <a:prstGeom prst="bentConnector3">
            <a:avLst/>
          </a:prstGeom>
          <a:ln w="12700">
            <a:solidFill>
              <a:srgbClr val="22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Elbow Connector 70">
            <a:extLst>
              <a:ext uri="{FF2B5EF4-FFF2-40B4-BE49-F238E27FC236}">
                <a16:creationId xmlns:a16="http://schemas.microsoft.com/office/drawing/2014/main" id="{E8EF091B-5CD5-8BCB-3B19-80F1336B075C}"/>
              </a:ext>
            </a:extLst>
          </p:cNvPr>
          <p:cNvCxnSpPr>
            <a:cxnSpLocks/>
          </p:cNvCxnSpPr>
          <p:nvPr/>
        </p:nvCxnSpPr>
        <p:spPr>
          <a:xfrm rot="16200000" flipH="1">
            <a:off x="7567991" y="2575918"/>
            <a:ext cx="627978" cy="505672"/>
          </a:xfrm>
          <a:prstGeom prst="bentConnector3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2" name="Picture 71">
            <a:extLst>
              <a:ext uri="{FF2B5EF4-FFF2-40B4-BE49-F238E27FC236}">
                <a16:creationId xmlns:a16="http://schemas.microsoft.com/office/drawing/2014/main" id="{111BBA28-0990-2FCA-1087-A903D08C282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253867" y="1826591"/>
            <a:ext cx="330735" cy="107489"/>
          </a:xfrm>
          <a:prstGeom prst="rect">
            <a:avLst/>
          </a:prstGeom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id="{00C42F92-A3B4-5ED0-2F29-C690B049337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412038" y="1861585"/>
            <a:ext cx="82684" cy="70281"/>
          </a:xfrm>
          <a:prstGeom prst="rect">
            <a:avLst/>
          </a:prstGeom>
        </p:spPr>
      </p:pic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51ED84D5-2D9E-2BA4-AB6D-8C748EE7C46E}"/>
              </a:ext>
            </a:extLst>
          </p:cNvPr>
          <p:cNvCxnSpPr>
            <a:cxnSpLocks/>
          </p:cNvCxnSpPr>
          <p:nvPr/>
        </p:nvCxnSpPr>
        <p:spPr>
          <a:xfrm>
            <a:off x="4350105" y="2062028"/>
            <a:ext cx="4554134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41027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31F6F02-4C73-D75D-7108-4BF382EE98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9718" y="1702654"/>
            <a:ext cx="3450673" cy="345067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2F4F8BF-5B40-5915-968D-74630ACDCB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799" y="1053922"/>
            <a:ext cx="2777109" cy="161387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8CF9277-4501-D2F2-993C-7BD5F90B0A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47336" y="1836368"/>
            <a:ext cx="3886200" cy="29337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F77D58E1-FFF1-DC57-2D67-A82016E41C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34284" y="3330140"/>
            <a:ext cx="365006" cy="102313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B2244170-8660-3BC2-F060-5F15A5E3AA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6200000">
            <a:off x="7539749" y="2462530"/>
            <a:ext cx="567096" cy="102855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55162164-0B9D-CA35-5532-10E47594294A}"/>
              </a:ext>
            </a:extLst>
          </p:cNvPr>
          <p:cNvSpPr txBox="1"/>
          <p:nvPr/>
        </p:nvSpPr>
        <p:spPr>
          <a:xfrm rot="16200000">
            <a:off x="6824559" y="4065774"/>
            <a:ext cx="198939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SA" sz="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RMSE of pos. estimation (m)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1ADFFE2-F3B7-7C8A-70FF-FC306A6E34E1}"/>
              </a:ext>
            </a:extLst>
          </p:cNvPr>
          <p:cNvSpPr txBox="1"/>
          <p:nvPr/>
        </p:nvSpPr>
        <p:spPr>
          <a:xfrm>
            <a:off x="8005489" y="1665486"/>
            <a:ext cx="744974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700" dirty="0"/>
              <a:t>Rural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440C1DE-CABB-801B-31EA-41DF4EC12981}"/>
              </a:ext>
            </a:extLst>
          </p:cNvPr>
          <p:cNvSpPr txBox="1"/>
          <p:nvPr/>
        </p:nvSpPr>
        <p:spPr>
          <a:xfrm>
            <a:off x="8505229" y="1665486"/>
            <a:ext cx="1012784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700" dirty="0"/>
              <a:t>Suburban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15ECBF1-5047-394F-2CCB-924089800607}"/>
              </a:ext>
            </a:extLst>
          </p:cNvPr>
          <p:cNvSpPr txBox="1"/>
          <p:nvPr/>
        </p:nvSpPr>
        <p:spPr>
          <a:xfrm>
            <a:off x="9208603" y="1558308"/>
            <a:ext cx="10236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700" dirty="0"/>
              <a:t>Urban </a:t>
            </a:r>
          </a:p>
          <a:p>
            <a:pPr algn="ctr"/>
            <a:r>
              <a:rPr lang="en-SA" sz="700" dirty="0"/>
              <a:t>(RISs invisible)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AE08B1E-37E4-1170-41CD-157CFB34132C}"/>
              </a:ext>
            </a:extLst>
          </p:cNvPr>
          <p:cNvSpPr txBox="1"/>
          <p:nvPr/>
        </p:nvSpPr>
        <p:spPr>
          <a:xfrm>
            <a:off x="9979798" y="1562053"/>
            <a:ext cx="10236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700" dirty="0"/>
              <a:t>Urban </a:t>
            </a:r>
          </a:p>
          <a:p>
            <a:pPr algn="ctr"/>
            <a:r>
              <a:rPr lang="en-SA" sz="700" dirty="0"/>
              <a:t>(RISs visible)</a:t>
            </a: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9C1FF37C-681E-1518-CAC5-91B92031E78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4291" y="2685116"/>
            <a:ext cx="3001111" cy="2400888"/>
          </a:xfrm>
          <a:prstGeom prst="rect">
            <a:avLst/>
          </a:prstGeom>
        </p:spPr>
      </p:pic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C1AC8C01-EB3B-3617-554C-6214CB1B8098}"/>
              </a:ext>
            </a:extLst>
          </p:cNvPr>
          <p:cNvCxnSpPr>
            <a:cxnSpLocks/>
          </p:cNvCxnSpPr>
          <p:nvPr/>
        </p:nvCxnSpPr>
        <p:spPr>
          <a:xfrm>
            <a:off x="1153135" y="3176396"/>
            <a:ext cx="281740" cy="0"/>
          </a:xfrm>
          <a:prstGeom prst="straightConnector1">
            <a:avLst/>
          </a:prstGeom>
          <a:ln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86BBCFB2-1C9E-E968-FC87-0F6FEA5977CB}"/>
              </a:ext>
            </a:extLst>
          </p:cNvPr>
          <p:cNvSpPr txBox="1"/>
          <p:nvPr/>
        </p:nvSpPr>
        <p:spPr>
          <a:xfrm>
            <a:off x="2358997" y="4129287"/>
            <a:ext cx="61493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A" sz="1100" dirty="0"/>
              <a:t>RIS 1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F838C1E-1DFB-C05F-A06B-7CA31633F02D}"/>
              </a:ext>
            </a:extLst>
          </p:cNvPr>
          <p:cNvSpPr txBox="1"/>
          <p:nvPr/>
        </p:nvSpPr>
        <p:spPr>
          <a:xfrm>
            <a:off x="2357260" y="4371267"/>
            <a:ext cx="4908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A" sz="1100" dirty="0"/>
              <a:t>RIS 2</a:t>
            </a: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3E144B1D-793D-EACF-D71F-59E381BD735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82529" y="3281746"/>
            <a:ext cx="88941" cy="72000"/>
          </a:xfrm>
          <a:prstGeom prst="rect">
            <a:avLst/>
          </a:prstGeom>
        </p:spPr>
      </p:pic>
      <p:sp>
        <p:nvSpPr>
          <p:cNvPr id="48" name="Snip Diagonal Corner Rectangle 47">
            <a:extLst>
              <a:ext uri="{FF2B5EF4-FFF2-40B4-BE49-F238E27FC236}">
                <a16:creationId xmlns:a16="http://schemas.microsoft.com/office/drawing/2014/main" id="{5924F6D4-26E8-A4EA-F11E-329339FABF23}"/>
              </a:ext>
            </a:extLst>
          </p:cNvPr>
          <p:cNvSpPr/>
          <p:nvPr/>
        </p:nvSpPr>
        <p:spPr>
          <a:xfrm>
            <a:off x="1470713" y="1089040"/>
            <a:ext cx="1377387" cy="289367"/>
          </a:xfrm>
          <a:prstGeom prst="snip2Diag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A" sz="1200" dirty="0">
                <a:solidFill>
                  <a:srgbClr val="FF0000"/>
                </a:solidFill>
              </a:rPr>
              <a:t>Sat. constellation</a:t>
            </a:r>
          </a:p>
        </p:txBody>
      </p:sp>
      <p:sp>
        <p:nvSpPr>
          <p:cNvPr id="49" name="Snip Diagonal Corner Rectangle 48">
            <a:extLst>
              <a:ext uri="{FF2B5EF4-FFF2-40B4-BE49-F238E27FC236}">
                <a16:creationId xmlns:a16="http://schemas.microsoft.com/office/drawing/2014/main" id="{E5491ECC-7FA0-7FD5-183D-4946ACBA4E3B}"/>
              </a:ext>
            </a:extLst>
          </p:cNvPr>
          <p:cNvSpPr/>
          <p:nvPr/>
        </p:nvSpPr>
        <p:spPr>
          <a:xfrm>
            <a:off x="1067184" y="4468987"/>
            <a:ext cx="1164241" cy="289367"/>
          </a:xfrm>
          <a:prstGeom prst="snip2Diag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FF0000"/>
                </a:solidFill>
              </a:rPr>
              <a:t>U</a:t>
            </a:r>
            <a:r>
              <a:rPr lang="en-SA" sz="1200" dirty="0">
                <a:solidFill>
                  <a:srgbClr val="FF0000"/>
                </a:solidFill>
              </a:rPr>
              <a:t>ser trajectory</a:t>
            </a:r>
          </a:p>
        </p:txBody>
      </p:sp>
      <p:sp>
        <p:nvSpPr>
          <p:cNvPr id="50" name="Snip Diagonal Corner Rectangle 49">
            <a:extLst>
              <a:ext uri="{FF2B5EF4-FFF2-40B4-BE49-F238E27FC236}">
                <a16:creationId xmlns:a16="http://schemas.microsoft.com/office/drawing/2014/main" id="{3272197A-DCD3-16B5-4D9F-948258EBDBF7}"/>
              </a:ext>
            </a:extLst>
          </p:cNvPr>
          <p:cNvSpPr/>
          <p:nvPr/>
        </p:nvSpPr>
        <p:spPr>
          <a:xfrm>
            <a:off x="4649713" y="1432529"/>
            <a:ext cx="1881446" cy="289367"/>
          </a:xfrm>
          <a:prstGeom prst="snip2Diag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A" sz="1200" dirty="0">
                <a:solidFill>
                  <a:srgbClr val="FF0000"/>
                </a:solidFill>
              </a:rPr>
              <a:t>Dynamic 9D user tracking</a:t>
            </a:r>
          </a:p>
        </p:txBody>
      </p:sp>
      <p:sp>
        <p:nvSpPr>
          <p:cNvPr id="51" name="Snip Diagonal Corner Rectangle 50">
            <a:extLst>
              <a:ext uri="{FF2B5EF4-FFF2-40B4-BE49-F238E27FC236}">
                <a16:creationId xmlns:a16="http://schemas.microsoft.com/office/drawing/2014/main" id="{802DE845-760E-E286-F858-E45E83939954}"/>
              </a:ext>
            </a:extLst>
          </p:cNvPr>
          <p:cNvSpPr/>
          <p:nvPr/>
        </p:nvSpPr>
        <p:spPr>
          <a:xfrm>
            <a:off x="8216893" y="1271390"/>
            <a:ext cx="2319182" cy="289367"/>
          </a:xfrm>
          <a:prstGeom prst="snip2Diag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A" sz="1200" dirty="0">
                <a:solidFill>
                  <a:srgbClr val="FF0000"/>
                </a:solidFill>
              </a:rPr>
              <a:t>UE position tracking performance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98F6605B-FA95-65BD-AFD9-C6C75BB39F13}"/>
              </a:ext>
            </a:extLst>
          </p:cNvPr>
          <p:cNvCxnSpPr>
            <a:cxnSpLocks/>
          </p:cNvCxnSpPr>
          <p:nvPr/>
        </p:nvCxnSpPr>
        <p:spPr>
          <a:xfrm flipH="1">
            <a:off x="1010049" y="2226698"/>
            <a:ext cx="1122463" cy="62791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365FB08E-D29E-4835-8D50-F1C99AC24E47}"/>
              </a:ext>
            </a:extLst>
          </p:cNvPr>
          <p:cNvCxnSpPr>
            <a:cxnSpLocks/>
          </p:cNvCxnSpPr>
          <p:nvPr/>
        </p:nvCxnSpPr>
        <p:spPr>
          <a:xfrm>
            <a:off x="2231425" y="2218152"/>
            <a:ext cx="1097144" cy="636456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5D4100F-9F6D-F17F-22D2-A05315A8A7C4}"/>
              </a:ext>
            </a:extLst>
          </p:cNvPr>
          <p:cNvCxnSpPr>
            <a:cxnSpLocks/>
          </p:cNvCxnSpPr>
          <p:nvPr/>
        </p:nvCxnSpPr>
        <p:spPr>
          <a:xfrm>
            <a:off x="8373580" y="1830373"/>
            <a:ext cx="0" cy="104729"/>
          </a:xfrm>
          <a:prstGeom prst="straightConnector1">
            <a:avLst/>
          </a:prstGeom>
          <a:ln>
            <a:solidFill>
              <a:schemeClr val="tx1"/>
            </a:solidFill>
            <a:tailEnd type="stealth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F857AA2-1858-B2D9-26F4-209B6856560D}"/>
              </a:ext>
            </a:extLst>
          </p:cNvPr>
          <p:cNvCxnSpPr>
            <a:cxnSpLocks/>
          </p:cNvCxnSpPr>
          <p:nvPr/>
        </p:nvCxnSpPr>
        <p:spPr>
          <a:xfrm>
            <a:off x="9834562" y="1818655"/>
            <a:ext cx="144000" cy="104729"/>
          </a:xfrm>
          <a:prstGeom prst="straightConnector1">
            <a:avLst/>
          </a:prstGeom>
          <a:ln>
            <a:solidFill>
              <a:schemeClr val="tx1"/>
            </a:solidFill>
            <a:tailEnd type="stealth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D2DA8C7-50FF-0A25-9F7D-2E1F20B35F33}"/>
              </a:ext>
            </a:extLst>
          </p:cNvPr>
          <p:cNvCxnSpPr>
            <a:cxnSpLocks/>
          </p:cNvCxnSpPr>
          <p:nvPr/>
        </p:nvCxnSpPr>
        <p:spPr>
          <a:xfrm>
            <a:off x="10448557" y="1821587"/>
            <a:ext cx="0" cy="104729"/>
          </a:xfrm>
          <a:prstGeom prst="straightConnector1">
            <a:avLst/>
          </a:prstGeom>
          <a:ln>
            <a:solidFill>
              <a:schemeClr val="tx1"/>
            </a:solidFill>
            <a:tailEnd type="stealth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F3BD9BF0-04F5-3578-E730-4CC9FA986F19}"/>
              </a:ext>
            </a:extLst>
          </p:cNvPr>
          <p:cNvSpPr txBox="1"/>
          <p:nvPr/>
        </p:nvSpPr>
        <p:spPr>
          <a:xfrm>
            <a:off x="2272588" y="1847722"/>
            <a:ext cx="10127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1000" dirty="0"/>
              <a:t>4 satellites with random orbits</a:t>
            </a:r>
          </a:p>
        </p:txBody>
      </p: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6B089E9E-FAD4-AFAA-6A63-EC0F721BDB54}"/>
              </a:ext>
            </a:extLst>
          </p:cNvPr>
          <p:cNvCxnSpPr>
            <a:cxnSpLocks/>
          </p:cNvCxnSpPr>
          <p:nvPr/>
        </p:nvCxnSpPr>
        <p:spPr>
          <a:xfrm>
            <a:off x="9037507" y="1816750"/>
            <a:ext cx="144000" cy="104729"/>
          </a:xfrm>
          <a:prstGeom prst="straightConnector1">
            <a:avLst/>
          </a:prstGeom>
          <a:ln>
            <a:solidFill>
              <a:schemeClr val="tx1"/>
            </a:solidFill>
            <a:tailEnd type="stealth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02852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83996D2-AFD4-DFCB-B709-52294A200E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5710" y="811233"/>
            <a:ext cx="4175980" cy="198086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57F714F-2ECC-7DCF-47D0-54F40234ED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2850" y="3004323"/>
            <a:ext cx="4175979" cy="2306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629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21CFE7-DA83-B85F-CA04-4A365C1B33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D1DED51-7320-5E48-C14A-B6166E3B10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177993"/>
            <a:ext cx="7772400" cy="4502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5475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84CEE9-01F1-CDAB-13AF-4963789821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E668917-6CE5-398B-5752-5D540D04F8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3255" y="1247877"/>
            <a:ext cx="5825490" cy="4594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7948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D0043F-0188-B975-137C-E47DAF0A36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96EFA62-FFF1-5C9F-C695-DE8FB1C2B1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4710" y="733280"/>
            <a:ext cx="4240530" cy="216759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D5433B9-411A-0FF6-329F-7148E6A4A0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3745" y="2900872"/>
            <a:ext cx="4442460" cy="3420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6749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EE59E3-ABC6-04C6-0A18-31E31ADEDD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D071CC9-0431-8438-570F-EA1098A662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344609"/>
            <a:ext cx="7772400" cy="4168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9194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1D4A4F-206D-2493-5893-D5C21EE33C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18901A1-3573-4646-ACFE-4DB5B36041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8660" y="194310"/>
            <a:ext cx="4039044" cy="241638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B37B613-A5FC-359A-A7B7-EDB0D3A047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3951" y="2617534"/>
            <a:ext cx="3242310" cy="2734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3966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Madison</Template>
  <TotalTime>2950</TotalTime>
  <Words>357</Words>
  <Application>Microsoft Macintosh PowerPoint</Application>
  <PresentationFormat>Widescreen</PresentationFormat>
  <Paragraphs>120</Paragraphs>
  <Slides>14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字体圈欣意冠黑体</vt:lpstr>
      <vt:lpstr>Arial</vt:lpstr>
      <vt:lpstr>Calibri</vt:lpstr>
      <vt:lpstr>Calibri Light</vt:lpstr>
      <vt:lpstr>Times New Roman</vt:lpstr>
      <vt:lpstr>Wingdings</vt:lpstr>
      <vt:lpstr>Office 2013 - 2022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1028</dc:creator>
  <cp:lastModifiedBy>1028</cp:lastModifiedBy>
  <cp:revision>114</cp:revision>
  <dcterms:created xsi:type="dcterms:W3CDTF">2023-12-11T02:00:50Z</dcterms:created>
  <dcterms:modified xsi:type="dcterms:W3CDTF">2025-06-01T05:48:56Z</dcterms:modified>
</cp:coreProperties>
</file>

<file path=docProps/thumbnail.jpeg>
</file>